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75"/>
  </p:normalViewPr>
  <p:slideViewPr>
    <p:cSldViewPr snapToGrid="0" snapToObjects="1">
      <p:cViewPr varScale="1">
        <p:scale>
          <a:sx n="73" d="100"/>
          <a:sy n="73" d="100"/>
        </p:scale>
        <p:origin x="59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F7AC8-0842-49FC-8291-69A4C4BF7C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7C2098F-9316-4EE1-A832-AAE2021CCC88}">
      <dgm:prSet/>
      <dgm:spPr/>
      <dgm:t>
        <a:bodyPr/>
        <a:lstStyle/>
        <a:p>
          <a:pPr>
            <a:lnSpc>
              <a:spcPct val="150000"/>
            </a:lnSpc>
          </a:pPr>
          <a:r>
            <a:rPr lang="pl-PL" dirty="0">
              <a:latin typeface="Times New Roman" panose="02020603050405020304" pitchFamily="18" charset="0"/>
              <a:cs typeface="Times New Roman" panose="02020603050405020304" pitchFamily="18" charset="0"/>
            </a:rPr>
            <a:t>O tej propozycji  chłopca wspomniała pani Chotomska w wywiadzie  udzielonym  z okazji  5 rocznicy  ukazywania się w TV Jacka i Agatki.  Wydrukowany on  został w październikowym numerze „Kuriera Polskiego” w 1967 roku. Wówczas redakcja gazety wpadła na pomysł,  aby stworzyć dziecięce odznaczenie. </a:t>
          </a:r>
          <a:endParaRPr lang="en-US" dirty="0">
            <a:latin typeface="Times New Roman" panose="02020603050405020304" pitchFamily="18" charset="0"/>
            <a:cs typeface="Times New Roman" panose="02020603050405020304" pitchFamily="18" charset="0"/>
          </a:endParaRPr>
        </a:p>
      </dgm:t>
    </dgm:pt>
    <dgm:pt modelId="{C7FFB926-C3A9-42B9-8B82-88FA80B7D3F7}" type="parTrans" cxnId="{5E082195-39BE-49EB-86B0-AF6530234589}">
      <dgm:prSet/>
      <dgm:spPr/>
      <dgm:t>
        <a:bodyPr/>
        <a:lstStyle/>
        <a:p>
          <a:endParaRPr lang="en-US"/>
        </a:p>
      </dgm:t>
    </dgm:pt>
    <dgm:pt modelId="{A1F04343-AC9A-49CD-97A8-4931E76E897B}" type="sibTrans" cxnId="{5E082195-39BE-49EB-86B0-AF6530234589}">
      <dgm:prSet/>
      <dgm:spPr/>
      <dgm:t>
        <a:bodyPr/>
        <a:lstStyle/>
        <a:p>
          <a:endParaRPr lang="en-US"/>
        </a:p>
      </dgm:t>
    </dgm:pt>
    <dgm:pt modelId="{5A3A0646-4B7E-47D6-9EAB-7DB20395B5D7}">
      <dgm:prSet/>
      <dgm:spPr/>
      <dgm:t>
        <a:bodyPr/>
        <a:lstStyle/>
        <a:p>
          <a:pPr>
            <a:lnSpc>
              <a:spcPct val="150000"/>
            </a:lnSpc>
          </a:pPr>
          <a:r>
            <a:rPr lang="pl-PL" dirty="0">
              <a:latin typeface="Times New Roman" panose="02020603050405020304" pitchFamily="18" charset="0"/>
              <a:cs typeface="Times New Roman" panose="02020603050405020304" pitchFamily="18" charset="0"/>
            </a:rPr>
            <a:t>Tak narodziła się idea Orderu Uśmiechu. Dziennikarzom „Kuriera Polskiego” bardzo się  spodobała, ale ponieważ miał to być order nadawany przez dzieci uznali, że  należy  je zapytać, czy chcą mieć swój order i jak go sobie wyobrażają. Podczas emisji dobranocki Jacek i Agatka opowiedzieli, że jest pomysł stworzenia orderu, który nadawałyby tylko dzieci  i tylko  tym dorosłym, których uznałyby za swych najlepszych przyjaciół. </a:t>
          </a:r>
          <a:endParaRPr lang="en-US" dirty="0">
            <a:latin typeface="Times New Roman" panose="02020603050405020304" pitchFamily="18" charset="0"/>
            <a:cs typeface="Times New Roman" panose="02020603050405020304" pitchFamily="18" charset="0"/>
          </a:endParaRPr>
        </a:p>
      </dgm:t>
    </dgm:pt>
    <dgm:pt modelId="{31A0F80A-3CF4-4096-AE91-0629A50ED2FF}" type="parTrans" cxnId="{B6CA471A-BC48-4B77-832C-C456CA6619A3}">
      <dgm:prSet/>
      <dgm:spPr/>
      <dgm:t>
        <a:bodyPr/>
        <a:lstStyle/>
        <a:p>
          <a:endParaRPr lang="en-US"/>
        </a:p>
      </dgm:t>
    </dgm:pt>
    <dgm:pt modelId="{1076380E-051E-44D3-BA9F-DEFEC1422F31}" type="sibTrans" cxnId="{B6CA471A-BC48-4B77-832C-C456CA6619A3}">
      <dgm:prSet/>
      <dgm:spPr/>
      <dgm:t>
        <a:bodyPr/>
        <a:lstStyle/>
        <a:p>
          <a:endParaRPr lang="en-US"/>
        </a:p>
      </dgm:t>
    </dgm:pt>
    <dgm:pt modelId="{B21BFB86-3487-4073-AFE2-DA641770C340}">
      <dgm:prSet/>
      <dgm:spPr/>
      <dgm:t>
        <a:bodyPr/>
        <a:lstStyle/>
        <a:p>
          <a:pPr>
            <a:lnSpc>
              <a:spcPct val="150000"/>
            </a:lnSpc>
          </a:pPr>
          <a:r>
            <a:rPr lang="pl-PL" b="0" dirty="0">
              <a:latin typeface="Times New Roman" panose="02020603050405020304" pitchFamily="18" charset="0"/>
              <a:cs typeface="Times New Roman" panose="02020603050405020304" pitchFamily="18" charset="0"/>
            </a:rPr>
            <a:t>Redakcja „Kuriera Polskiego” ogłosiła konkurs na projekt Orderu Uśmiechu, który spotkał się z ogromnym zainteresowaniem. Wpłynęło 44 tysiące listów, w których dzieci popierały pomysł Orderu Uśmiechu i pisały albo rysowały, jak powinien wyglądać.</a:t>
          </a:r>
          <a:endParaRPr lang="en-US" b="0" dirty="0">
            <a:latin typeface="Times New Roman" panose="02020603050405020304" pitchFamily="18" charset="0"/>
            <a:cs typeface="Times New Roman" panose="02020603050405020304" pitchFamily="18" charset="0"/>
          </a:endParaRPr>
        </a:p>
      </dgm:t>
    </dgm:pt>
    <dgm:pt modelId="{ABD3A51D-725E-415D-A19C-BC95FA1A09E2}" type="parTrans" cxnId="{9F9B6776-7CD5-4556-9CA0-5716A87A638D}">
      <dgm:prSet/>
      <dgm:spPr/>
      <dgm:t>
        <a:bodyPr/>
        <a:lstStyle/>
        <a:p>
          <a:endParaRPr lang="en-US"/>
        </a:p>
      </dgm:t>
    </dgm:pt>
    <dgm:pt modelId="{09F30599-8D14-4ED9-B3C1-783475884B22}" type="sibTrans" cxnId="{9F9B6776-7CD5-4556-9CA0-5716A87A638D}">
      <dgm:prSet/>
      <dgm:spPr/>
      <dgm:t>
        <a:bodyPr/>
        <a:lstStyle/>
        <a:p>
          <a:endParaRPr lang="en-US"/>
        </a:p>
      </dgm:t>
    </dgm:pt>
    <dgm:pt modelId="{DC56BB74-5B10-2543-A309-526834527321}" type="pres">
      <dgm:prSet presAssocID="{0A7F7AC8-0842-49FC-8291-69A4C4BF7C52}" presName="vert0" presStyleCnt="0">
        <dgm:presLayoutVars>
          <dgm:dir/>
          <dgm:animOne val="branch"/>
          <dgm:animLvl val="lvl"/>
        </dgm:presLayoutVars>
      </dgm:prSet>
      <dgm:spPr/>
      <dgm:t>
        <a:bodyPr/>
        <a:lstStyle/>
        <a:p>
          <a:endParaRPr lang="pl-PL"/>
        </a:p>
      </dgm:t>
    </dgm:pt>
    <dgm:pt modelId="{93AAB5DF-2DEE-A548-8050-7236F695FCFA}" type="pres">
      <dgm:prSet presAssocID="{17C2098F-9316-4EE1-A832-AAE2021CCC88}" presName="thickLine" presStyleLbl="alignNode1" presStyleIdx="0" presStyleCnt="3"/>
      <dgm:spPr/>
    </dgm:pt>
    <dgm:pt modelId="{EF00953A-E47F-024C-B373-6DD78048F21C}" type="pres">
      <dgm:prSet presAssocID="{17C2098F-9316-4EE1-A832-AAE2021CCC88}" presName="horz1" presStyleCnt="0"/>
      <dgm:spPr/>
    </dgm:pt>
    <dgm:pt modelId="{CF8A7963-9A67-CD44-B529-EAA4B19B92D2}" type="pres">
      <dgm:prSet presAssocID="{17C2098F-9316-4EE1-A832-AAE2021CCC88}" presName="tx1" presStyleLbl="revTx" presStyleIdx="0" presStyleCnt="3"/>
      <dgm:spPr/>
      <dgm:t>
        <a:bodyPr/>
        <a:lstStyle/>
        <a:p>
          <a:endParaRPr lang="pl-PL"/>
        </a:p>
      </dgm:t>
    </dgm:pt>
    <dgm:pt modelId="{14913DE0-4F01-8341-870B-AE22EC8DD624}" type="pres">
      <dgm:prSet presAssocID="{17C2098F-9316-4EE1-A832-AAE2021CCC88}" presName="vert1" presStyleCnt="0"/>
      <dgm:spPr/>
    </dgm:pt>
    <dgm:pt modelId="{E274E057-F5C4-FF43-B8B2-E48796C1B217}" type="pres">
      <dgm:prSet presAssocID="{5A3A0646-4B7E-47D6-9EAB-7DB20395B5D7}" presName="thickLine" presStyleLbl="alignNode1" presStyleIdx="1" presStyleCnt="3"/>
      <dgm:spPr/>
    </dgm:pt>
    <dgm:pt modelId="{4F0DAA13-7CDE-2245-9A20-35D1F99A4AE3}" type="pres">
      <dgm:prSet presAssocID="{5A3A0646-4B7E-47D6-9EAB-7DB20395B5D7}" presName="horz1" presStyleCnt="0"/>
      <dgm:spPr/>
    </dgm:pt>
    <dgm:pt modelId="{5B5FC1E9-05E2-B44C-A735-87BE07F88AA6}" type="pres">
      <dgm:prSet presAssocID="{5A3A0646-4B7E-47D6-9EAB-7DB20395B5D7}" presName="tx1" presStyleLbl="revTx" presStyleIdx="1" presStyleCnt="3"/>
      <dgm:spPr/>
      <dgm:t>
        <a:bodyPr/>
        <a:lstStyle/>
        <a:p>
          <a:endParaRPr lang="pl-PL"/>
        </a:p>
      </dgm:t>
    </dgm:pt>
    <dgm:pt modelId="{49C6CB86-CA50-804E-97AF-F478A2B6C7EB}" type="pres">
      <dgm:prSet presAssocID="{5A3A0646-4B7E-47D6-9EAB-7DB20395B5D7}" presName="vert1" presStyleCnt="0"/>
      <dgm:spPr/>
    </dgm:pt>
    <dgm:pt modelId="{24A2C7CD-1C70-8C4C-9D9B-A8059FDFB0FF}" type="pres">
      <dgm:prSet presAssocID="{B21BFB86-3487-4073-AFE2-DA641770C340}" presName="thickLine" presStyleLbl="alignNode1" presStyleIdx="2" presStyleCnt="3"/>
      <dgm:spPr/>
    </dgm:pt>
    <dgm:pt modelId="{C2010A49-146D-D542-A1C7-7D7B3175F77C}" type="pres">
      <dgm:prSet presAssocID="{B21BFB86-3487-4073-AFE2-DA641770C340}" presName="horz1" presStyleCnt="0"/>
      <dgm:spPr/>
    </dgm:pt>
    <dgm:pt modelId="{77313C73-8D4E-E44C-9A96-25F20D3CED48}" type="pres">
      <dgm:prSet presAssocID="{B21BFB86-3487-4073-AFE2-DA641770C340}" presName="tx1" presStyleLbl="revTx" presStyleIdx="2" presStyleCnt="3"/>
      <dgm:spPr/>
      <dgm:t>
        <a:bodyPr/>
        <a:lstStyle/>
        <a:p>
          <a:endParaRPr lang="pl-PL"/>
        </a:p>
      </dgm:t>
    </dgm:pt>
    <dgm:pt modelId="{C09725D9-98F6-6E47-8808-76D336DF1027}" type="pres">
      <dgm:prSet presAssocID="{B21BFB86-3487-4073-AFE2-DA641770C340}" presName="vert1" presStyleCnt="0"/>
      <dgm:spPr/>
    </dgm:pt>
  </dgm:ptLst>
  <dgm:cxnLst>
    <dgm:cxn modelId="{07FDBC12-8224-8749-AF8A-92E2E3FD191B}" type="presOf" srcId="{B21BFB86-3487-4073-AFE2-DA641770C340}" destId="{77313C73-8D4E-E44C-9A96-25F20D3CED48}" srcOrd="0" destOrd="0" presId="urn:microsoft.com/office/officeart/2008/layout/LinedList"/>
    <dgm:cxn modelId="{5E082195-39BE-49EB-86B0-AF6530234589}" srcId="{0A7F7AC8-0842-49FC-8291-69A4C4BF7C52}" destId="{17C2098F-9316-4EE1-A832-AAE2021CCC88}" srcOrd="0" destOrd="0" parTransId="{C7FFB926-C3A9-42B9-8B82-88FA80B7D3F7}" sibTransId="{A1F04343-AC9A-49CD-97A8-4931E76E897B}"/>
    <dgm:cxn modelId="{B6CA471A-BC48-4B77-832C-C456CA6619A3}" srcId="{0A7F7AC8-0842-49FC-8291-69A4C4BF7C52}" destId="{5A3A0646-4B7E-47D6-9EAB-7DB20395B5D7}" srcOrd="1" destOrd="0" parTransId="{31A0F80A-3CF4-4096-AE91-0629A50ED2FF}" sibTransId="{1076380E-051E-44D3-BA9F-DEFEC1422F31}"/>
    <dgm:cxn modelId="{7B219C5C-DE27-A44D-BD14-F3716591AFF1}" type="presOf" srcId="{17C2098F-9316-4EE1-A832-AAE2021CCC88}" destId="{CF8A7963-9A67-CD44-B529-EAA4B19B92D2}" srcOrd="0" destOrd="0" presId="urn:microsoft.com/office/officeart/2008/layout/LinedList"/>
    <dgm:cxn modelId="{9F9B6776-7CD5-4556-9CA0-5716A87A638D}" srcId="{0A7F7AC8-0842-49FC-8291-69A4C4BF7C52}" destId="{B21BFB86-3487-4073-AFE2-DA641770C340}" srcOrd="2" destOrd="0" parTransId="{ABD3A51D-725E-415D-A19C-BC95FA1A09E2}" sibTransId="{09F30599-8D14-4ED9-B3C1-783475884B22}"/>
    <dgm:cxn modelId="{2D232FDC-9502-A043-948D-82FFAB81548D}" type="presOf" srcId="{0A7F7AC8-0842-49FC-8291-69A4C4BF7C52}" destId="{DC56BB74-5B10-2543-A309-526834527321}" srcOrd="0" destOrd="0" presId="urn:microsoft.com/office/officeart/2008/layout/LinedList"/>
    <dgm:cxn modelId="{1582D539-FE7E-CB43-8082-14BDE4A7E0BD}" type="presOf" srcId="{5A3A0646-4B7E-47D6-9EAB-7DB20395B5D7}" destId="{5B5FC1E9-05E2-B44C-A735-87BE07F88AA6}" srcOrd="0" destOrd="0" presId="urn:microsoft.com/office/officeart/2008/layout/LinedList"/>
    <dgm:cxn modelId="{E16716C3-C3E3-504B-ADA1-BD7FC9A576AE}" type="presParOf" srcId="{DC56BB74-5B10-2543-A309-526834527321}" destId="{93AAB5DF-2DEE-A548-8050-7236F695FCFA}" srcOrd="0" destOrd="0" presId="urn:microsoft.com/office/officeart/2008/layout/LinedList"/>
    <dgm:cxn modelId="{5F1DF91F-01F9-3E4D-80EA-C429C0EE1E62}" type="presParOf" srcId="{DC56BB74-5B10-2543-A309-526834527321}" destId="{EF00953A-E47F-024C-B373-6DD78048F21C}" srcOrd="1" destOrd="0" presId="urn:microsoft.com/office/officeart/2008/layout/LinedList"/>
    <dgm:cxn modelId="{4690C4E6-C34E-5D42-A816-DCF8B944F9A3}" type="presParOf" srcId="{EF00953A-E47F-024C-B373-6DD78048F21C}" destId="{CF8A7963-9A67-CD44-B529-EAA4B19B92D2}" srcOrd="0" destOrd="0" presId="urn:microsoft.com/office/officeart/2008/layout/LinedList"/>
    <dgm:cxn modelId="{09F45333-541B-AF4D-A77F-7CAB7A2D3E19}" type="presParOf" srcId="{EF00953A-E47F-024C-B373-6DD78048F21C}" destId="{14913DE0-4F01-8341-870B-AE22EC8DD624}" srcOrd="1" destOrd="0" presId="urn:microsoft.com/office/officeart/2008/layout/LinedList"/>
    <dgm:cxn modelId="{E91ADCBE-4C78-8840-B1E3-5637A6907518}" type="presParOf" srcId="{DC56BB74-5B10-2543-A309-526834527321}" destId="{E274E057-F5C4-FF43-B8B2-E48796C1B217}" srcOrd="2" destOrd="0" presId="urn:microsoft.com/office/officeart/2008/layout/LinedList"/>
    <dgm:cxn modelId="{AA35579B-38AD-7B46-B2A9-CC5113D08FD4}" type="presParOf" srcId="{DC56BB74-5B10-2543-A309-526834527321}" destId="{4F0DAA13-7CDE-2245-9A20-35D1F99A4AE3}" srcOrd="3" destOrd="0" presId="urn:microsoft.com/office/officeart/2008/layout/LinedList"/>
    <dgm:cxn modelId="{00222CDD-7A64-E34B-9BD0-EEB2F7EB05BC}" type="presParOf" srcId="{4F0DAA13-7CDE-2245-9A20-35D1F99A4AE3}" destId="{5B5FC1E9-05E2-B44C-A735-87BE07F88AA6}" srcOrd="0" destOrd="0" presId="urn:microsoft.com/office/officeart/2008/layout/LinedList"/>
    <dgm:cxn modelId="{C0C26689-B3A6-5443-B9CA-19F0FA3364F5}" type="presParOf" srcId="{4F0DAA13-7CDE-2245-9A20-35D1F99A4AE3}" destId="{49C6CB86-CA50-804E-97AF-F478A2B6C7EB}" srcOrd="1" destOrd="0" presId="urn:microsoft.com/office/officeart/2008/layout/LinedList"/>
    <dgm:cxn modelId="{1AE471B1-03AD-6543-8881-15D8013DF017}" type="presParOf" srcId="{DC56BB74-5B10-2543-A309-526834527321}" destId="{24A2C7CD-1C70-8C4C-9D9B-A8059FDFB0FF}" srcOrd="4" destOrd="0" presId="urn:microsoft.com/office/officeart/2008/layout/LinedList"/>
    <dgm:cxn modelId="{2CDCBA28-F202-2845-9C21-A334329F9BA9}" type="presParOf" srcId="{DC56BB74-5B10-2543-A309-526834527321}" destId="{C2010A49-146D-D542-A1C7-7D7B3175F77C}" srcOrd="5" destOrd="0" presId="urn:microsoft.com/office/officeart/2008/layout/LinedList"/>
    <dgm:cxn modelId="{22AE7D69-A2EA-B546-A402-E0C77C77D3CB}" type="presParOf" srcId="{C2010A49-146D-D542-A1C7-7D7B3175F77C}" destId="{77313C73-8D4E-E44C-9A96-25F20D3CED48}" srcOrd="0" destOrd="0" presId="urn:microsoft.com/office/officeart/2008/layout/LinedList"/>
    <dgm:cxn modelId="{F89D21A7-6FBC-9F47-8CB0-E7EDF4D88052}" type="presParOf" srcId="{C2010A49-146D-D542-A1C7-7D7B3175F77C}" destId="{C09725D9-98F6-6E47-8808-76D336DF10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B5DF-2DEE-A548-8050-7236F695FCFA}">
      <dsp:nvSpPr>
        <dsp:cNvPr id="0" name=""/>
        <dsp:cNvSpPr/>
      </dsp:nvSpPr>
      <dsp:spPr>
        <a:xfrm>
          <a:off x="0" y="2430"/>
          <a:ext cx="10178321"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A7963-9A67-CD44-B529-EAA4B19B92D2}">
      <dsp:nvSpPr>
        <dsp:cNvPr id="0" name=""/>
        <dsp:cNvSpPr/>
      </dsp:nvSpPr>
      <dsp:spPr>
        <a:xfrm>
          <a:off x="0" y="2430"/>
          <a:ext cx="10178321" cy="165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150000"/>
            </a:lnSpc>
            <a:spcBef>
              <a:spcPct val="0"/>
            </a:spcBef>
            <a:spcAft>
              <a:spcPct val="35000"/>
            </a:spcAft>
          </a:pPr>
          <a:r>
            <a:rPr lang="pl-PL" sz="1700" kern="1200" dirty="0">
              <a:latin typeface="Times New Roman" panose="02020603050405020304" pitchFamily="18" charset="0"/>
              <a:cs typeface="Times New Roman" panose="02020603050405020304" pitchFamily="18" charset="0"/>
            </a:rPr>
            <a:t>O tej propozycji  chłopca wspomniała pani Chotomska w wywiadzie  udzielonym  z okazji  5 rocznicy  ukazywania się w TV Jacka i Agatki.  Wydrukowany on  został w październikowym numerze „Kuriera Polskiego” w 1967 roku. Wówczas redakcja gazety wpadła na pomysł,  aby stworzyć dziecięce odznaczenie. </a:t>
          </a:r>
          <a:endParaRPr lang="en-US" sz="1700" kern="1200" dirty="0">
            <a:latin typeface="Times New Roman" panose="02020603050405020304" pitchFamily="18" charset="0"/>
            <a:cs typeface="Times New Roman" panose="02020603050405020304" pitchFamily="18" charset="0"/>
          </a:endParaRPr>
        </a:p>
      </dsp:txBody>
      <dsp:txXfrm>
        <a:off x="0" y="2430"/>
        <a:ext cx="10178321" cy="1657562"/>
      </dsp:txXfrm>
    </dsp:sp>
    <dsp:sp modelId="{E274E057-F5C4-FF43-B8B2-E48796C1B217}">
      <dsp:nvSpPr>
        <dsp:cNvPr id="0" name=""/>
        <dsp:cNvSpPr/>
      </dsp:nvSpPr>
      <dsp:spPr>
        <a:xfrm>
          <a:off x="0" y="1659993"/>
          <a:ext cx="10178321"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FC1E9-05E2-B44C-A735-87BE07F88AA6}">
      <dsp:nvSpPr>
        <dsp:cNvPr id="0" name=""/>
        <dsp:cNvSpPr/>
      </dsp:nvSpPr>
      <dsp:spPr>
        <a:xfrm>
          <a:off x="0" y="1659993"/>
          <a:ext cx="10178321" cy="165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150000"/>
            </a:lnSpc>
            <a:spcBef>
              <a:spcPct val="0"/>
            </a:spcBef>
            <a:spcAft>
              <a:spcPct val="35000"/>
            </a:spcAft>
          </a:pPr>
          <a:r>
            <a:rPr lang="pl-PL" sz="1700" kern="1200" dirty="0">
              <a:latin typeface="Times New Roman" panose="02020603050405020304" pitchFamily="18" charset="0"/>
              <a:cs typeface="Times New Roman" panose="02020603050405020304" pitchFamily="18" charset="0"/>
            </a:rPr>
            <a:t>Tak narodziła się idea Orderu Uśmiechu. Dziennikarzom „Kuriera Polskiego” bardzo się  spodobała, ale ponieważ miał to być order nadawany przez dzieci uznali, że  należy  je zapytać, czy chcą mieć swój order i jak go sobie wyobrażają. Podczas emisji dobranocki Jacek i Agatka opowiedzieli, że jest pomysł stworzenia orderu, który nadawałyby tylko dzieci  i tylko  tym dorosłym, których uznałyby za swych najlepszych przyjaciół. </a:t>
          </a:r>
          <a:endParaRPr lang="en-US" sz="1700" kern="1200" dirty="0">
            <a:latin typeface="Times New Roman" panose="02020603050405020304" pitchFamily="18" charset="0"/>
            <a:cs typeface="Times New Roman" panose="02020603050405020304" pitchFamily="18" charset="0"/>
          </a:endParaRPr>
        </a:p>
      </dsp:txBody>
      <dsp:txXfrm>
        <a:off x="0" y="1659993"/>
        <a:ext cx="10178321" cy="1657562"/>
      </dsp:txXfrm>
    </dsp:sp>
    <dsp:sp modelId="{24A2C7CD-1C70-8C4C-9D9B-A8059FDFB0FF}">
      <dsp:nvSpPr>
        <dsp:cNvPr id="0" name=""/>
        <dsp:cNvSpPr/>
      </dsp:nvSpPr>
      <dsp:spPr>
        <a:xfrm>
          <a:off x="0" y="3317555"/>
          <a:ext cx="10178321"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13C73-8D4E-E44C-9A96-25F20D3CED48}">
      <dsp:nvSpPr>
        <dsp:cNvPr id="0" name=""/>
        <dsp:cNvSpPr/>
      </dsp:nvSpPr>
      <dsp:spPr>
        <a:xfrm>
          <a:off x="0" y="3317555"/>
          <a:ext cx="10178321" cy="165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150000"/>
            </a:lnSpc>
            <a:spcBef>
              <a:spcPct val="0"/>
            </a:spcBef>
            <a:spcAft>
              <a:spcPct val="35000"/>
            </a:spcAft>
          </a:pPr>
          <a:r>
            <a:rPr lang="pl-PL" sz="1700" b="0" kern="1200" dirty="0">
              <a:latin typeface="Times New Roman" panose="02020603050405020304" pitchFamily="18" charset="0"/>
              <a:cs typeface="Times New Roman" panose="02020603050405020304" pitchFamily="18" charset="0"/>
            </a:rPr>
            <a:t>Redakcja „Kuriera Polskiego” ogłosiła konkurs na projekt Orderu Uśmiechu, który spotkał się z ogromnym zainteresowaniem. Wpłynęło 44 tysiące listów, w których dzieci popierały pomysł Orderu Uśmiechu i pisały albo rysowały, jak powinien wyglądać.</a:t>
          </a:r>
          <a:endParaRPr lang="en-US" sz="1700" b="0" kern="1200" dirty="0">
            <a:latin typeface="Times New Roman" panose="02020603050405020304" pitchFamily="18" charset="0"/>
            <a:cs typeface="Times New Roman" panose="02020603050405020304" pitchFamily="18" charset="0"/>
          </a:endParaRPr>
        </a:p>
      </dsp:txBody>
      <dsp:txXfrm>
        <a:off x="0" y="3317555"/>
        <a:ext cx="10178321" cy="16575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4/6/2021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4/6/2021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l-PL"/>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4/6/2021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l-PL"/>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4/6/2021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4/6/2021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orderusmiechu.pl/komunikat-zarzadu-mkou-z-dn-7-11-2020-2-2-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dDITydexL0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CAAFE4-D9F8-BE47-A827-4C1F90F2C79A}"/>
              </a:ext>
            </a:extLst>
          </p:cNvPr>
          <p:cNvSpPr>
            <a:spLocks noGrp="1"/>
          </p:cNvSpPr>
          <p:nvPr>
            <p:ph type="ctrTitle"/>
          </p:nvPr>
        </p:nvSpPr>
        <p:spPr/>
        <p:txBody>
          <a:bodyPr/>
          <a:lstStyle/>
          <a:p>
            <a:r>
              <a:rPr lang="pl-PL" sz="4000" dirty="0"/>
              <a:t>Kawalerowie </a:t>
            </a:r>
            <a:r>
              <a:rPr lang="pl-PL" sz="4000" dirty="0" smtClean="0"/>
              <a:t>orderu </a:t>
            </a:r>
            <a:r>
              <a:rPr lang="pl-PL" sz="4000" dirty="0"/>
              <a:t>uśmiechu - KANDYDAT </a:t>
            </a:r>
            <a:r>
              <a:rPr lang="pl-PL" sz="4000" dirty="0" smtClean="0"/>
              <a:t>Nauczycieli                 </a:t>
            </a:r>
            <a:r>
              <a:rPr lang="pl-PL" sz="4000" dirty="0"/>
              <a:t>i </a:t>
            </a:r>
            <a:r>
              <a:rPr lang="pl-PL" sz="4000" dirty="0" smtClean="0"/>
              <a:t>pracowników </a:t>
            </a:r>
            <a:r>
              <a:rPr lang="pl-PL" sz="4000" dirty="0"/>
              <a:t>na PATRONA publicznej SZKOŁY podstawowej nr </a:t>
            </a:r>
            <a:r>
              <a:rPr lang="pl-PL" sz="4000" dirty="0" smtClean="0"/>
              <a:t>16 w </a:t>
            </a:r>
            <a:r>
              <a:rPr lang="pl-PL" sz="4000" dirty="0"/>
              <a:t>Kędzierzynie-</a:t>
            </a:r>
            <a:r>
              <a:rPr lang="pl-PL" sz="4000" dirty="0" err="1"/>
              <a:t>koźlu</a:t>
            </a:r>
            <a:r>
              <a:rPr lang="pl-PL" sz="4000" dirty="0"/>
              <a:t> </a:t>
            </a:r>
          </a:p>
        </p:txBody>
      </p:sp>
      <p:sp>
        <p:nvSpPr>
          <p:cNvPr id="3" name="Podtytuł 2">
            <a:extLst>
              <a:ext uri="{FF2B5EF4-FFF2-40B4-BE49-F238E27FC236}">
                <a16:creationId xmlns:a16="http://schemas.microsoft.com/office/drawing/2014/main" id="{95E71895-38D7-4F4E-8801-C16F83B5752F}"/>
              </a:ext>
            </a:extLst>
          </p:cNvPr>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216764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B3D315-2706-4149-873C-331EDFAFE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DCD1195-E52C-9149-BEF9-3D6F29910F6C}"/>
              </a:ext>
            </a:extLst>
          </p:cNvPr>
          <p:cNvSpPr>
            <a:spLocks noGrp="1"/>
          </p:cNvSpPr>
          <p:nvPr>
            <p:ph type="title"/>
          </p:nvPr>
        </p:nvSpPr>
        <p:spPr>
          <a:xfrm>
            <a:off x="1251678" y="949642"/>
            <a:ext cx="4882422" cy="1492132"/>
          </a:xfrm>
        </p:spPr>
        <p:txBody>
          <a:bodyPr>
            <a:normAutofit fontScale="90000"/>
          </a:bodyPr>
          <a:lstStyle/>
          <a:p>
            <a:r>
              <a:rPr lang="pl-PL" sz="3200" b="1" dirty="0"/>
              <a:t>Kto obecnie stoi na czele Międzynarodowej Kapituły Orderu Uśmiechu?</a:t>
            </a:r>
            <a:r>
              <a:rPr lang="pl-PL" sz="2400" dirty="0"/>
              <a:t/>
            </a:r>
            <a:br>
              <a:rPr lang="pl-PL" sz="2400" dirty="0"/>
            </a:br>
            <a:endParaRPr lang="pl-PL" sz="2400" dirty="0"/>
          </a:p>
        </p:txBody>
      </p:sp>
      <p:sp>
        <p:nvSpPr>
          <p:cNvPr id="12" name="Rectangle 11">
            <a:extLst>
              <a:ext uri="{FF2B5EF4-FFF2-40B4-BE49-F238E27FC236}">
                <a16:creationId xmlns:a16="http://schemas.microsoft.com/office/drawing/2014/main" id="{8D04E398-086D-467C-B390-9F9079FA7A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7F9719E8-EECD-C848-ADBD-73E9A3EC1BB3}"/>
              </a:ext>
            </a:extLst>
          </p:cNvPr>
          <p:cNvSpPr>
            <a:spLocks noGrp="1"/>
          </p:cNvSpPr>
          <p:nvPr>
            <p:ph idx="1"/>
          </p:nvPr>
        </p:nvSpPr>
        <p:spPr>
          <a:xfrm>
            <a:off x="1251678" y="3135086"/>
            <a:ext cx="4964065" cy="2744506"/>
          </a:xfrm>
        </p:spPr>
        <p:txBody>
          <a:bodyPr>
            <a:normAutofit/>
          </a:bodyPr>
          <a:lstStyle/>
          <a:p>
            <a:pPr lvl="0">
              <a:lnSpc>
                <a:spcPct val="150000"/>
              </a:lnSpc>
            </a:pPr>
            <a:r>
              <a:rPr lang="pl-PL" dirty="0">
                <a:solidFill>
                  <a:schemeClr val="tx1"/>
                </a:solidFill>
                <a:latin typeface="Times New Roman" panose="02020603050405020304" pitchFamily="18" charset="0"/>
                <a:cs typeface="Times New Roman" panose="02020603050405020304" pitchFamily="18" charset="0"/>
              </a:rPr>
              <a:t>Na czele Międzynarodowej Kapituły Orderu Uśmiechu stoi kanclerz. Od 19 stycznia 2007r. jest to Polak Marek Michalak – były Rzecznik Praw Dziecka.</a:t>
            </a:r>
          </a:p>
          <a:p>
            <a:endParaRPr lang="pl-PL" dirty="0">
              <a:solidFill>
                <a:schemeClr val="tx1">
                  <a:lumMod val="85000"/>
                  <a:lumOff val="15000"/>
                </a:schemeClr>
              </a:solidFill>
            </a:endParaRPr>
          </a:p>
        </p:txBody>
      </p:sp>
      <p:sp>
        <p:nvSpPr>
          <p:cNvPr id="14"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5" name="Obraz 4">
            <a:extLst>
              <a:ext uri="{FF2B5EF4-FFF2-40B4-BE49-F238E27FC236}">
                <a16:creationId xmlns:a16="http://schemas.microsoft.com/office/drawing/2014/main" id="{0D661DD7-1482-0640-8C31-5E351D949398}"/>
              </a:ext>
            </a:extLst>
          </p:cNvPr>
          <p:cNvPicPr>
            <a:picLocks noChangeAspect="1"/>
          </p:cNvPicPr>
          <p:nvPr/>
        </p:nvPicPr>
        <p:blipFill>
          <a:blip r:embed="rId2"/>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382493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accent1"/>
          </a:solidFill>
          <a:ln w="0">
            <a:noFill/>
            <a:prstDash val="solid"/>
            <a:round/>
            <a:headEnd/>
            <a:tailEnd/>
          </a:ln>
        </p:spPr>
      </p:sp>
      <p:sp>
        <p:nvSpPr>
          <p:cNvPr id="2" name="Tytuł 1">
            <a:extLst>
              <a:ext uri="{FF2B5EF4-FFF2-40B4-BE49-F238E27FC236}">
                <a16:creationId xmlns:a16="http://schemas.microsoft.com/office/drawing/2014/main" id="{A6B77F31-2CC8-5D49-B8BB-736D43D135C8}"/>
              </a:ext>
            </a:extLst>
          </p:cNvPr>
          <p:cNvSpPr>
            <a:spLocks noGrp="1"/>
          </p:cNvSpPr>
          <p:nvPr>
            <p:ph type="title"/>
          </p:nvPr>
        </p:nvSpPr>
        <p:spPr>
          <a:xfrm>
            <a:off x="765051" y="382385"/>
            <a:ext cx="5988446" cy="1492132"/>
          </a:xfrm>
        </p:spPr>
        <p:txBody>
          <a:bodyPr>
            <a:normAutofit fontScale="90000"/>
          </a:bodyPr>
          <a:lstStyle/>
          <a:p>
            <a:r>
              <a:rPr lang="pl-PL" sz="3600" b="1" dirty="0"/>
              <a:t>Jak wygląda pasowanie na Kawalera Orderu Uśmiechu?</a:t>
            </a:r>
            <a:r>
              <a:rPr lang="pl-PL" sz="2800" dirty="0"/>
              <a:t/>
            </a:r>
            <a:br>
              <a:rPr lang="pl-PL" sz="2800" dirty="0"/>
            </a:br>
            <a:endParaRPr lang="pl-PL" sz="2800" dirty="0"/>
          </a:p>
        </p:txBody>
      </p:sp>
      <p:sp>
        <p:nvSpPr>
          <p:cNvPr id="12" name="Rectangle 11">
            <a:extLst>
              <a:ext uri="{FF2B5EF4-FFF2-40B4-BE49-F238E27FC236}">
                <a16:creationId xmlns:a16="http://schemas.microsoft.com/office/drawing/2014/main" id="{F50C5101-CD9E-4E96-A827-ACA768C31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B74A5184-A5D0-1548-8DA0-60A8B5293FC0}"/>
              </a:ext>
            </a:extLst>
          </p:cNvPr>
          <p:cNvSpPr>
            <a:spLocks noGrp="1"/>
          </p:cNvSpPr>
          <p:nvPr>
            <p:ph idx="1"/>
          </p:nvPr>
        </p:nvSpPr>
        <p:spPr>
          <a:xfrm>
            <a:off x="765051" y="2286001"/>
            <a:ext cx="5527033" cy="3593591"/>
          </a:xfrm>
        </p:spPr>
        <p:txBody>
          <a:bodyPr>
            <a:normAutofit fontScale="62500" lnSpcReduction="20000"/>
          </a:bodyPr>
          <a:lstStyle/>
          <a:p>
            <a:pPr lvl="0">
              <a:lnSpc>
                <a:spcPct val="160000"/>
              </a:lnSpc>
            </a:pPr>
            <a:r>
              <a:rPr lang="pl-PL" sz="2600" dirty="0">
                <a:solidFill>
                  <a:schemeClr val="tx1"/>
                </a:solidFill>
                <a:latin typeface="Times New Roman" panose="02020603050405020304" pitchFamily="18" charset="0"/>
                <a:cs typeface="Times New Roman" panose="02020603050405020304" pitchFamily="18" charset="0"/>
              </a:rPr>
              <a:t>Odznaczenie – w formie medalu przyznawane jest w Polsce. Spośród kandydatur nadesłanych przez dzieci z całego świata Kapituła wybiera laureatów. Kawalerem Orderu Uśmiechu zostaje dorosły, którego działalność przynosi dzieciom najwięcej radości, często ratuje ich życie. Ceremonii wręczania Orderu towarzyszy rytuał wypicia soku </a:t>
            </a:r>
            <a:r>
              <a:rPr lang="pl-PL" sz="2600" dirty="0" smtClean="0">
                <a:solidFill>
                  <a:schemeClr val="tx1"/>
                </a:solidFill>
                <a:latin typeface="Times New Roman" panose="02020603050405020304" pitchFamily="18" charset="0"/>
                <a:cs typeface="Times New Roman" panose="02020603050405020304" pitchFamily="18" charset="0"/>
              </a:rPr>
              <a:t>                                  z </a:t>
            </a:r>
            <a:r>
              <a:rPr lang="pl-PL" sz="2600" dirty="0">
                <a:solidFill>
                  <a:schemeClr val="tx1"/>
                </a:solidFill>
                <a:latin typeface="Times New Roman" panose="02020603050405020304" pitchFamily="18" charset="0"/>
                <a:cs typeface="Times New Roman" panose="02020603050405020304" pitchFamily="18" charset="0"/>
              </a:rPr>
              <a:t>cytryny koniecznie z uśmiechem oraz pasowania różą. Każdy nowo pasowany Kawaler Orderu Uśmiechu przyrzeka przed dziećmi i członkami Kapituły "być zawsze </a:t>
            </a:r>
            <a:r>
              <a:rPr lang="pl-PL" sz="2600" dirty="0" smtClean="0">
                <a:solidFill>
                  <a:schemeClr val="tx1"/>
                </a:solidFill>
                <a:latin typeface="Times New Roman" panose="02020603050405020304" pitchFamily="18" charset="0"/>
                <a:cs typeface="Times New Roman" panose="02020603050405020304" pitchFamily="18" charset="0"/>
              </a:rPr>
              <a:t>pogodnym                  </a:t>
            </a:r>
            <a:r>
              <a:rPr lang="pl-PL" sz="2600" dirty="0">
                <a:solidFill>
                  <a:schemeClr val="tx1"/>
                </a:solidFill>
                <a:latin typeface="Times New Roman" panose="02020603050405020304" pitchFamily="18" charset="0"/>
                <a:cs typeface="Times New Roman" panose="02020603050405020304" pitchFamily="18" charset="0"/>
              </a:rPr>
              <a:t>i radość dzieciom przynosić".</a:t>
            </a:r>
          </a:p>
          <a:p>
            <a:pPr>
              <a:lnSpc>
                <a:spcPct val="100000"/>
              </a:lnSpc>
            </a:pPr>
            <a:endParaRPr lang="pl-PL" sz="1900" dirty="0">
              <a:solidFill>
                <a:schemeClr val="tx1"/>
              </a:solidFill>
            </a:endParaRPr>
          </a:p>
        </p:txBody>
      </p:sp>
      <p:sp>
        <p:nvSpPr>
          <p:cNvPr id="14" name="Freeform 22">
            <a:extLst>
              <a:ext uri="{FF2B5EF4-FFF2-40B4-BE49-F238E27FC236}">
                <a16:creationId xmlns:a16="http://schemas.microsoft.com/office/drawing/2014/main" id="{588FC0EF-FB5A-4AF3-A7C1-57F4582BFB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2"/>
          </a:solidFill>
          <a:ln w="0">
            <a:noFill/>
            <a:prstDash val="solid"/>
            <a:round/>
            <a:headEnd/>
            <a:tailEnd/>
          </a:ln>
        </p:spPr>
      </p:sp>
      <p:sp>
        <p:nvSpPr>
          <p:cNvPr id="16" name="Freeform: Shape 15">
            <a:extLst>
              <a:ext uri="{FF2B5EF4-FFF2-40B4-BE49-F238E27FC236}">
                <a16:creationId xmlns:a16="http://schemas.microsoft.com/office/drawing/2014/main" id="{FDB19D2F-9F08-47D1-A104-0BE7E30113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46365" y="2"/>
            <a:ext cx="5149751" cy="3402351"/>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descr="Order Uśmiechu. Ceremonia">
            <a:extLst>
              <a:ext uri="{FF2B5EF4-FFF2-40B4-BE49-F238E27FC236}">
                <a16:creationId xmlns:a16="http://schemas.microsoft.com/office/drawing/2014/main" id="{6FB6B999-ADA1-6D40-ACCD-4EFD202A0E7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609827" y="386435"/>
            <a:ext cx="3938170" cy="2638573"/>
          </a:xfrm>
          <a:prstGeom prst="rect">
            <a:avLst/>
          </a:prstGeom>
          <a:noFill/>
        </p:spPr>
      </p:pic>
      <p:sp>
        <p:nvSpPr>
          <p:cNvPr id="18" name="Freeform: Shape 17">
            <a:extLst>
              <a:ext uri="{FF2B5EF4-FFF2-40B4-BE49-F238E27FC236}">
                <a16:creationId xmlns:a16="http://schemas.microsoft.com/office/drawing/2014/main" id="{EDDC619B-7F37-4A93-ADCA-7EAE09EE98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46364" y="3511830"/>
            <a:ext cx="5149751"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descr="Światowy Dzień Orderu Uśmiechu">
            <a:extLst>
              <a:ext uri="{FF2B5EF4-FFF2-40B4-BE49-F238E27FC236}">
                <a16:creationId xmlns:a16="http://schemas.microsoft.com/office/drawing/2014/main" id="{5BE846A9-B48B-5C4B-9840-69320CF723EC}"/>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609827" y="3982093"/>
            <a:ext cx="3938170" cy="2057693"/>
          </a:xfrm>
          <a:prstGeom prst="rect">
            <a:avLst/>
          </a:prstGeom>
          <a:noFill/>
        </p:spPr>
      </p:pic>
    </p:spTree>
    <p:extLst>
      <p:ext uri="{BB962C8B-B14F-4D97-AF65-F5344CB8AC3E}">
        <p14:creationId xmlns:p14="http://schemas.microsoft.com/office/powerpoint/2010/main" val="359714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B2EEB0-AEBC-3D43-BBD4-EC082932A0E5}"/>
              </a:ext>
            </a:extLst>
          </p:cNvPr>
          <p:cNvSpPr>
            <a:spLocks noGrp="1"/>
          </p:cNvSpPr>
          <p:nvPr>
            <p:ph type="title"/>
          </p:nvPr>
        </p:nvSpPr>
        <p:spPr>
          <a:xfrm>
            <a:off x="1251677" y="645105"/>
            <a:ext cx="4992369" cy="1320855"/>
          </a:xfrm>
        </p:spPr>
        <p:txBody>
          <a:bodyPr>
            <a:noAutofit/>
          </a:bodyPr>
          <a:lstStyle/>
          <a:p>
            <a:r>
              <a:rPr lang="pl-PL" sz="3200" b="1" dirty="0"/>
              <a:t>21 września Światowy Dzień Orderu Uśmiechu</a:t>
            </a:r>
            <a:r>
              <a:rPr lang="pl-PL" sz="3200" dirty="0"/>
              <a:t/>
            </a:r>
            <a:br>
              <a:rPr lang="pl-PL" sz="3200" dirty="0"/>
            </a:br>
            <a:endParaRPr lang="pl-PL" sz="3200" dirty="0"/>
          </a:p>
        </p:txBody>
      </p:sp>
      <p:sp>
        <p:nvSpPr>
          <p:cNvPr id="3" name="Symbol zastępczy zawartości 2">
            <a:extLst>
              <a:ext uri="{FF2B5EF4-FFF2-40B4-BE49-F238E27FC236}">
                <a16:creationId xmlns:a16="http://schemas.microsoft.com/office/drawing/2014/main" id="{3375598C-781D-274D-880D-FFFA26719021}"/>
              </a:ext>
            </a:extLst>
          </p:cNvPr>
          <p:cNvSpPr>
            <a:spLocks noGrp="1"/>
          </p:cNvSpPr>
          <p:nvPr>
            <p:ph idx="1"/>
          </p:nvPr>
        </p:nvSpPr>
        <p:spPr>
          <a:xfrm>
            <a:off x="1251678" y="2286001"/>
            <a:ext cx="4363595" cy="3593591"/>
          </a:xfrm>
        </p:spPr>
        <p:txBody>
          <a:bodyPr>
            <a:normAutofit/>
          </a:bodyPr>
          <a:lstStyle/>
          <a:p>
            <a:endParaRPr lang="pl-PL" dirty="0"/>
          </a:p>
          <a:p>
            <a:r>
              <a:rPr lang="pl-PL" b="1" u="sng" dirty="0">
                <a:hlinkClick r:id="rId2"/>
              </a:rPr>
              <a:t>http://orderusmiechu.pl/komunikat-zarzadu-mkou-z-dn-7-11-2020-2-2-2/</a:t>
            </a:r>
            <a:r>
              <a:rPr lang="pl-PL" b="1" dirty="0"/>
              <a:t> link do strony OU</a:t>
            </a:r>
            <a:endParaRPr lang="pl-PL" dirty="0"/>
          </a:p>
          <a:p>
            <a:endParaRPr lang="pl-PL" dirty="0"/>
          </a:p>
        </p:txBody>
      </p:sp>
      <p:pic>
        <p:nvPicPr>
          <p:cNvPr id="5" name="Obraz 4">
            <a:extLst>
              <a:ext uri="{FF2B5EF4-FFF2-40B4-BE49-F238E27FC236}">
                <a16:creationId xmlns:a16="http://schemas.microsoft.com/office/drawing/2014/main" id="{61942C7D-1FFB-E646-9B50-DE809F2CC774}"/>
              </a:ext>
            </a:extLst>
          </p:cNvPr>
          <p:cNvPicPr>
            <a:picLocks noChangeAspect="1"/>
          </p:cNvPicPr>
          <p:nvPr/>
        </p:nvPicPr>
        <p:blipFill rotWithShape="1">
          <a:blip r:embed="rId3"/>
          <a:srcRect t="121" r="1" b="1"/>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259615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F97E4A-6804-8745-9D58-F885973E28B0}"/>
              </a:ext>
            </a:extLst>
          </p:cNvPr>
          <p:cNvSpPr>
            <a:spLocks noGrp="1"/>
          </p:cNvSpPr>
          <p:nvPr>
            <p:ph type="title"/>
          </p:nvPr>
        </p:nvSpPr>
        <p:spPr/>
        <p:txBody>
          <a:bodyPr>
            <a:normAutofit fontScale="90000"/>
          </a:bodyPr>
          <a:lstStyle/>
          <a:p>
            <a:pPr algn="ctr"/>
            <a:r>
              <a:rPr lang="pl-PL" sz="5400" dirty="0">
                <a:solidFill>
                  <a:schemeClr val="tx1"/>
                </a:solidFill>
              </a:rPr>
              <a:t>Twórcy literatury dla dzieci </a:t>
            </a:r>
            <a:r>
              <a:rPr lang="pl-PL" sz="5400" dirty="0" smtClean="0">
                <a:solidFill>
                  <a:schemeClr val="tx1"/>
                </a:solidFill>
              </a:rPr>
              <a:t>                      i </a:t>
            </a:r>
            <a:r>
              <a:rPr lang="pl-PL" sz="5400" dirty="0">
                <a:solidFill>
                  <a:schemeClr val="tx1"/>
                </a:solidFill>
              </a:rPr>
              <a:t>młodzieży</a:t>
            </a:r>
            <a:endParaRPr lang="pl-PL" dirty="0">
              <a:solidFill>
                <a:schemeClr val="tx1"/>
              </a:solidFill>
            </a:endParaRPr>
          </a:p>
        </p:txBody>
      </p:sp>
      <p:pic>
        <p:nvPicPr>
          <p:cNvPr id="4" name="Symbol zastępczy zawartości 3">
            <a:extLst>
              <a:ext uri="{FF2B5EF4-FFF2-40B4-BE49-F238E27FC236}">
                <a16:creationId xmlns:a16="http://schemas.microsoft.com/office/drawing/2014/main" id="{1BDBEC0D-E1BB-0342-BF9A-BC71D615D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677" y="2200275"/>
            <a:ext cx="5420585" cy="3594100"/>
          </a:xfrm>
          <a:prstGeom prst="rect">
            <a:avLst/>
          </a:prstGeom>
          <a:ln>
            <a:solidFill>
              <a:srgbClr val="00B0F0"/>
            </a:solidFill>
          </a:ln>
          <a:effectLst>
            <a:glow rad="139700">
              <a:schemeClr val="accent3">
                <a:satMod val="175000"/>
                <a:alpha val="40000"/>
              </a:schemeClr>
            </a:glow>
          </a:effectLst>
        </p:spPr>
      </p:pic>
      <p:pic>
        <p:nvPicPr>
          <p:cNvPr id="5" name="Obraz 4">
            <a:extLst>
              <a:ext uri="{FF2B5EF4-FFF2-40B4-BE49-F238E27FC236}">
                <a16:creationId xmlns:a16="http://schemas.microsoft.com/office/drawing/2014/main" id="{016407BA-AF7B-3249-9512-6A344FDF4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477" y="2200274"/>
            <a:ext cx="4779548" cy="3594099"/>
          </a:xfrm>
          <a:prstGeom prst="rect">
            <a:avLst/>
          </a:prstGeom>
          <a:ln>
            <a:solidFill>
              <a:srgbClr val="00B0F0"/>
            </a:solidFill>
          </a:ln>
          <a:effectLst>
            <a:glow rad="101600">
              <a:schemeClr val="accent3">
                <a:satMod val="175000"/>
                <a:alpha val="40000"/>
              </a:schemeClr>
            </a:glow>
          </a:effectLst>
        </p:spPr>
      </p:pic>
    </p:spTree>
    <p:extLst>
      <p:ext uri="{BB962C8B-B14F-4D97-AF65-F5344CB8AC3E}">
        <p14:creationId xmlns:p14="http://schemas.microsoft.com/office/powerpoint/2010/main" val="317996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B3D315-2706-4149-873C-331EDFAFE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5EA2B70-4170-5744-AA5B-77B98E725834}"/>
              </a:ext>
            </a:extLst>
          </p:cNvPr>
          <p:cNvSpPr>
            <a:spLocks noGrp="1"/>
          </p:cNvSpPr>
          <p:nvPr>
            <p:ph type="title"/>
          </p:nvPr>
        </p:nvSpPr>
        <p:spPr>
          <a:xfrm>
            <a:off x="1251678" y="949642"/>
            <a:ext cx="4882422" cy="1492132"/>
          </a:xfrm>
        </p:spPr>
        <p:txBody>
          <a:bodyPr>
            <a:normAutofit/>
          </a:bodyPr>
          <a:lstStyle/>
          <a:p>
            <a:r>
              <a:rPr lang="pl-PL" dirty="0"/>
              <a:t>Arkady </a:t>
            </a:r>
            <a:r>
              <a:rPr lang="pl-PL" dirty="0" err="1"/>
              <a:t>fiedler</a:t>
            </a:r>
            <a:endParaRPr lang="pl-PL" dirty="0"/>
          </a:p>
        </p:txBody>
      </p:sp>
      <p:sp>
        <p:nvSpPr>
          <p:cNvPr id="11" name="Rectangle 10">
            <a:extLst>
              <a:ext uri="{FF2B5EF4-FFF2-40B4-BE49-F238E27FC236}">
                <a16:creationId xmlns:a16="http://schemas.microsoft.com/office/drawing/2014/main" id="{8D04E398-086D-467C-B390-9F9079FA7A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D6692237-C4AC-9C4C-BF08-11F8459D09C5}"/>
              </a:ext>
            </a:extLst>
          </p:cNvPr>
          <p:cNvSpPr>
            <a:spLocks noGrp="1"/>
          </p:cNvSpPr>
          <p:nvPr>
            <p:ph idx="1"/>
          </p:nvPr>
        </p:nvSpPr>
        <p:spPr>
          <a:xfrm>
            <a:off x="1251678" y="2667000"/>
            <a:ext cx="4964065" cy="3212592"/>
          </a:xfrm>
        </p:spPr>
        <p:txBody>
          <a:bodyPr>
            <a:normAutofit/>
          </a:bodyPr>
          <a:lstStyle/>
          <a:p>
            <a:pPr>
              <a:lnSpc>
                <a:spcPct val="100000"/>
              </a:lnSpc>
            </a:pPr>
            <a:r>
              <a:rPr lang="pl-PL" sz="1900" b="1">
                <a:solidFill>
                  <a:schemeClr val="tx1">
                    <a:lumMod val="85000"/>
                    <a:lumOff val="15000"/>
                  </a:schemeClr>
                </a:solidFill>
              </a:rPr>
              <a:t>Arkady Adam Fiedler</a:t>
            </a:r>
            <a:r>
              <a:rPr lang="pl-PL" sz="1900">
                <a:solidFill>
                  <a:schemeClr val="tx1">
                    <a:lumMod val="85000"/>
                    <a:lumOff val="15000"/>
                  </a:schemeClr>
                </a:solidFill>
              </a:rPr>
              <a:t> był polskim przyrodnikiem, podróżnikiem, reportażystą i prozaikiem, autorem licznych książek, z których wiele jest efektem licznych podróży pisarza po różnych odległych zakątkach świata.</a:t>
            </a:r>
            <a:br>
              <a:rPr lang="pl-PL" sz="1900">
                <a:solidFill>
                  <a:schemeClr val="tx1">
                    <a:lumMod val="85000"/>
                    <a:lumOff val="15000"/>
                  </a:schemeClr>
                </a:solidFill>
              </a:rPr>
            </a:br>
            <a:r>
              <a:rPr lang="pl-PL" sz="1900">
                <a:solidFill>
                  <a:schemeClr val="tx1">
                    <a:lumMod val="85000"/>
                    <a:lumOff val="15000"/>
                  </a:schemeClr>
                </a:solidFill>
              </a:rPr>
              <a:t>Arkady Fiedler urodził się 28 listopada 1894 roku w Poznaniu jako syn Antoniego Fiedlera, wydawcy i poligrafa. </a:t>
            </a:r>
            <a:r>
              <a:rPr lang="pl-PL" sz="1900" b="1">
                <a:solidFill>
                  <a:schemeClr val="tx1">
                    <a:lumMod val="85000"/>
                    <a:lumOff val="15000"/>
                  </a:schemeClr>
                </a:solidFill>
              </a:rPr>
              <a:t>Od najmłodszych lat ojciec zarażał go swoją miłością do przyrody.</a:t>
            </a:r>
            <a:r>
              <a:rPr lang="pl-PL" sz="1900">
                <a:solidFill>
                  <a:schemeClr val="tx1">
                    <a:lumMod val="85000"/>
                    <a:lumOff val="15000"/>
                  </a:schemeClr>
                </a:solidFill>
              </a:rPr>
              <a:t> </a:t>
            </a:r>
          </a:p>
          <a:p>
            <a:pPr>
              <a:lnSpc>
                <a:spcPct val="100000"/>
              </a:lnSpc>
            </a:pPr>
            <a:endParaRPr lang="pl-PL" sz="1900">
              <a:solidFill>
                <a:schemeClr val="tx1">
                  <a:lumMod val="85000"/>
                  <a:lumOff val="15000"/>
                </a:schemeClr>
              </a:solidFill>
            </a:endParaRPr>
          </a:p>
        </p:txBody>
      </p:sp>
      <p:sp>
        <p:nvSpPr>
          <p:cNvPr id="1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4" name="Symbol zastępczy zawartości 3">
            <a:extLst>
              <a:ext uri="{FF2B5EF4-FFF2-40B4-BE49-F238E27FC236}">
                <a16:creationId xmlns:a16="http://schemas.microsoft.com/office/drawing/2014/main" id="{08B970E6-9A4E-6E40-AEF4-C33CBA19B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802" y="2061704"/>
            <a:ext cx="4286249" cy="2332708"/>
          </a:xfrm>
          <a:prstGeom prst="rect">
            <a:avLst/>
          </a:prstGeom>
        </p:spPr>
      </p:pic>
    </p:spTree>
    <p:extLst>
      <p:ext uri="{BB962C8B-B14F-4D97-AF65-F5344CB8AC3E}">
        <p14:creationId xmlns:p14="http://schemas.microsoft.com/office/powerpoint/2010/main" val="327384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F0DAF487-9798-D74D-A231-5395924D504F}"/>
              </a:ext>
            </a:extLst>
          </p:cNvPr>
          <p:cNvSpPr>
            <a:spLocks noGrp="1"/>
          </p:cNvSpPr>
          <p:nvPr>
            <p:ph idx="1"/>
          </p:nvPr>
        </p:nvSpPr>
        <p:spPr>
          <a:xfrm>
            <a:off x="761996" y="1785257"/>
            <a:ext cx="10668004" cy="3440539"/>
          </a:xfrm>
        </p:spPr>
        <p:txBody>
          <a:bodyPr>
            <a:normAutofit fontScale="85000" lnSpcReduction="10000"/>
          </a:bodyPr>
          <a:lstStyle/>
          <a:p>
            <a:pPr>
              <a:lnSpc>
                <a:spcPct val="170000"/>
              </a:lnSpc>
            </a:pPr>
            <a:r>
              <a:rPr lang="pl-PL" b="1" dirty="0">
                <a:solidFill>
                  <a:schemeClr val="tx1"/>
                </a:solidFill>
                <a:latin typeface="Times New Roman" panose="02020603050405020304" pitchFamily="18" charset="0"/>
                <a:cs typeface="Times New Roman" panose="02020603050405020304" pitchFamily="18" charset="0"/>
              </a:rPr>
              <a:t>W 1928 roku pisarz wyruszył w swoją pierwszą daleką podróż, której celem była południowa Brazylia. </a:t>
            </a:r>
            <a:r>
              <a:rPr lang="pl-PL" dirty="0">
                <a:solidFill>
                  <a:schemeClr val="tx1"/>
                </a:solidFill>
                <a:latin typeface="Times New Roman" panose="02020603050405020304" pitchFamily="18" charset="0"/>
                <a:cs typeface="Times New Roman" panose="02020603050405020304" pitchFamily="18" charset="0"/>
              </a:rPr>
              <a:t>Pobyt w Ameryce Południowej zaowocował skompletowaniem bardzo bogatego zbioru nowych okazów zwierząt i roślin, które później zostały przekazane między innymi do Muzeum Przyrodniczego </a:t>
            </a:r>
            <a:r>
              <a:rPr lang="pl-PL" dirty="0" smtClean="0">
                <a:solidFill>
                  <a:schemeClr val="tx1"/>
                </a:solidFill>
                <a:latin typeface="Times New Roman" panose="02020603050405020304" pitchFamily="18" charset="0"/>
                <a:cs typeface="Times New Roman" panose="02020603050405020304" pitchFamily="18" charset="0"/>
              </a:rPr>
              <a:t>                   w </a:t>
            </a:r>
            <a:r>
              <a:rPr lang="pl-PL" dirty="0">
                <a:solidFill>
                  <a:schemeClr val="tx1"/>
                </a:solidFill>
                <a:latin typeface="Times New Roman" panose="02020603050405020304" pitchFamily="18" charset="0"/>
                <a:cs typeface="Times New Roman" panose="02020603050405020304" pitchFamily="18" charset="0"/>
              </a:rPr>
              <a:t>Poznaniu. Swoje wspomnienia i obserwacje z tej podróży Fiedler spisał i wydał w dwóch książkach: „</a:t>
            </a:r>
            <a:r>
              <a:rPr lang="pl-PL" dirty="0" err="1">
                <a:solidFill>
                  <a:schemeClr val="tx1"/>
                </a:solidFill>
                <a:latin typeface="Times New Roman" panose="02020603050405020304" pitchFamily="18" charset="0"/>
                <a:cs typeface="Times New Roman" panose="02020603050405020304" pitchFamily="18" charset="0"/>
              </a:rPr>
              <a:t>Bichos</a:t>
            </a:r>
            <a:r>
              <a:rPr lang="pl-PL" dirty="0">
                <a:solidFill>
                  <a:schemeClr val="tx1"/>
                </a:solidFill>
                <a:latin typeface="Times New Roman" panose="02020603050405020304" pitchFamily="18" charset="0"/>
                <a:cs typeface="Times New Roman" panose="02020603050405020304" pitchFamily="18" charset="0"/>
              </a:rPr>
              <a:t>, moi brazylijscy przyjaciele” oraz „Wśród Indian </a:t>
            </a:r>
            <a:r>
              <a:rPr lang="pl-PL" dirty="0" err="1">
                <a:solidFill>
                  <a:schemeClr val="tx1"/>
                </a:solidFill>
                <a:latin typeface="Times New Roman" panose="02020603050405020304" pitchFamily="18" charset="0"/>
                <a:cs typeface="Times New Roman" panose="02020603050405020304" pitchFamily="18" charset="0"/>
              </a:rPr>
              <a:t>Koroadów</a:t>
            </a:r>
            <a:r>
              <a:rPr lang="pl-PL" dirty="0">
                <a:solidFill>
                  <a:schemeClr val="tx1"/>
                </a:solidFill>
                <a:latin typeface="Times New Roman" panose="02020603050405020304" pitchFamily="18" charset="0"/>
                <a:cs typeface="Times New Roman" panose="02020603050405020304" pitchFamily="18" charset="0"/>
              </a:rPr>
              <a:t>”.</a:t>
            </a:r>
            <a:br>
              <a:rPr lang="pl-PL" dirty="0">
                <a:solidFill>
                  <a:schemeClr val="tx1"/>
                </a:solidFill>
                <a:latin typeface="Times New Roman" panose="02020603050405020304" pitchFamily="18" charset="0"/>
                <a:cs typeface="Times New Roman" panose="02020603050405020304" pitchFamily="18" charset="0"/>
              </a:rPr>
            </a:br>
            <a:r>
              <a:rPr lang="pl-PL" b="1" dirty="0">
                <a:solidFill>
                  <a:schemeClr val="tx1"/>
                </a:solidFill>
                <a:latin typeface="Times New Roman" panose="02020603050405020304" pitchFamily="18" charset="0"/>
                <a:cs typeface="Times New Roman" panose="02020603050405020304" pitchFamily="18" charset="0"/>
              </a:rPr>
              <a:t>Rok 1933 przyniósł </a:t>
            </a:r>
            <a:r>
              <a:rPr lang="pl-PL" b="1" dirty="0" err="1">
                <a:solidFill>
                  <a:schemeClr val="tx1"/>
                </a:solidFill>
                <a:latin typeface="Times New Roman" panose="02020603050405020304" pitchFamily="18" charset="0"/>
                <a:cs typeface="Times New Roman" panose="02020603050405020304" pitchFamily="18" charset="0"/>
              </a:rPr>
              <a:t>Fielderowi</a:t>
            </a:r>
            <a:r>
              <a:rPr lang="pl-PL" b="1" dirty="0">
                <a:solidFill>
                  <a:schemeClr val="tx1"/>
                </a:solidFill>
                <a:latin typeface="Times New Roman" panose="02020603050405020304" pitchFamily="18" charset="0"/>
                <a:cs typeface="Times New Roman" panose="02020603050405020304" pitchFamily="18" charset="0"/>
              </a:rPr>
              <a:t> wyprawę, która była spełnieniem jego największego marzenia. Odwiedził bowiem Amazonię, którą następnie opisał w książce „Ryby śpiewają w Ukajali”.</a:t>
            </a:r>
            <a:r>
              <a:rPr lang="pl-PL" dirty="0">
                <a:solidFill>
                  <a:schemeClr val="tx1"/>
                </a:solidFill>
                <a:latin typeface="Times New Roman" panose="02020603050405020304" pitchFamily="18" charset="0"/>
                <a:cs typeface="Times New Roman" panose="02020603050405020304" pitchFamily="18" charset="0"/>
              </a:rPr>
              <a:t/>
            </a:r>
            <a:br>
              <a:rPr lang="pl-PL" dirty="0">
                <a:solidFill>
                  <a:schemeClr val="tx1"/>
                </a:solidFill>
                <a:latin typeface="Times New Roman" panose="02020603050405020304" pitchFamily="18" charset="0"/>
                <a:cs typeface="Times New Roman" panose="02020603050405020304" pitchFamily="18" charset="0"/>
              </a:rPr>
            </a:br>
            <a:endParaRPr lang="pl-PL"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5818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A513C0-9DCF-B648-9C11-CB3B199A35F0}"/>
              </a:ext>
            </a:extLst>
          </p:cNvPr>
          <p:cNvSpPr>
            <a:spLocks noGrp="1"/>
          </p:cNvSpPr>
          <p:nvPr>
            <p:ph idx="1"/>
          </p:nvPr>
        </p:nvSpPr>
        <p:spPr>
          <a:xfrm>
            <a:off x="1251678" y="1050325"/>
            <a:ext cx="10178322" cy="4829268"/>
          </a:xfrm>
        </p:spPr>
        <p:txBody>
          <a:bodyPr>
            <a:normAutofit fontScale="62500" lnSpcReduction="20000"/>
          </a:bodyPr>
          <a:lstStyle/>
          <a:p>
            <a:pPr>
              <a:lnSpc>
                <a:spcPct val="170000"/>
              </a:lnSpc>
            </a:pPr>
            <a:r>
              <a:rPr lang="pl-PL" sz="2300" b="1" dirty="0">
                <a:solidFill>
                  <a:schemeClr val="tx1"/>
                </a:solidFill>
                <a:latin typeface="Times New Roman" panose="02020603050405020304" pitchFamily="18" charset="0"/>
                <a:cs typeface="Times New Roman" panose="02020603050405020304" pitchFamily="18" charset="0"/>
              </a:rPr>
              <a:t>Rok 1933 przyniósł </a:t>
            </a:r>
            <a:r>
              <a:rPr lang="pl-PL" sz="2300" b="1" dirty="0" err="1">
                <a:solidFill>
                  <a:schemeClr val="tx1"/>
                </a:solidFill>
                <a:latin typeface="Times New Roman" panose="02020603050405020304" pitchFamily="18" charset="0"/>
                <a:cs typeface="Times New Roman" panose="02020603050405020304" pitchFamily="18" charset="0"/>
              </a:rPr>
              <a:t>Fielderowi</a:t>
            </a:r>
            <a:r>
              <a:rPr lang="pl-PL" sz="2300" b="1" dirty="0">
                <a:solidFill>
                  <a:schemeClr val="tx1"/>
                </a:solidFill>
                <a:latin typeface="Times New Roman" panose="02020603050405020304" pitchFamily="18" charset="0"/>
                <a:cs typeface="Times New Roman" panose="02020603050405020304" pitchFamily="18" charset="0"/>
              </a:rPr>
              <a:t> wyprawę, która była spełnieniem jego największego marzenia. Odwiedził bowiem Amazonię, którą następnie opisał w książce „Ryby śpiewają w Ukajali”.</a:t>
            </a:r>
            <a:endParaRPr lang="pl-PL" sz="2300" dirty="0">
              <a:solidFill>
                <a:schemeClr val="tx1"/>
              </a:solidFill>
              <a:latin typeface="Times New Roman" panose="02020603050405020304" pitchFamily="18" charset="0"/>
              <a:cs typeface="Times New Roman" panose="02020603050405020304" pitchFamily="18" charset="0"/>
            </a:endParaRPr>
          </a:p>
          <a:p>
            <a:pPr>
              <a:lnSpc>
                <a:spcPct val="170000"/>
              </a:lnSpc>
            </a:pPr>
            <a:r>
              <a:rPr lang="pl-PL" sz="2300" b="1" dirty="0">
                <a:solidFill>
                  <a:schemeClr val="tx1"/>
                </a:solidFill>
                <a:latin typeface="Times New Roman" panose="02020603050405020304" pitchFamily="18" charset="0"/>
                <a:cs typeface="Times New Roman" panose="02020603050405020304" pitchFamily="18" charset="0"/>
              </a:rPr>
              <a:t>Trzy lata później pisarz dotarł do Kanady. W książce „Kanada pachnąca żywicą” znalazły się jego obserwacje i przeżycia z różnych zakątków tego kraju, zarówno tych zamieszkanych, jak i tych bardzo oddalonych od cywilizacji. </a:t>
            </a:r>
            <a:endParaRPr lang="pl-PL" sz="2300" dirty="0">
              <a:solidFill>
                <a:schemeClr val="tx1"/>
              </a:solidFill>
              <a:latin typeface="Times New Roman" panose="02020603050405020304" pitchFamily="18" charset="0"/>
              <a:cs typeface="Times New Roman" panose="02020603050405020304" pitchFamily="18" charset="0"/>
            </a:endParaRPr>
          </a:p>
          <a:p>
            <a:pPr>
              <a:lnSpc>
                <a:spcPct val="170000"/>
              </a:lnSpc>
            </a:pPr>
            <a:r>
              <a:rPr lang="pl-PL" sz="2300" dirty="0">
                <a:solidFill>
                  <a:schemeClr val="tx1"/>
                </a:solidFill>
                <a:latin typeface="Times New Roman" panose="02020603050405020304" pitchFamily="18" charset="0"/>
                <a:cs typeface="Times New Roman" panose="02020603050405020304" pitchFamily="18" charset="0"/>
              </a:rPr>
              <a:t>W momencie wybuchu II wojny światowej Arkady Fiedler znajdował się na Tahiti. </a:t>
            </a:r>
            <a:r>
              <a:rPr lang="pl-PL" sz="2300" b="1" dirty="0">
                <a:solidFill>
                  <a:schemeClr val="tx1"/>
                </a:solidFill>
                <a:latin typeface="Times New Roman" panose="02020603050405020304" pitchFamily="18" charset="0"/>
                <a:cs typeface="Times New Roman" panose="02020603050405020304" pitchFamily="18" charset="0"/>
              </a:rPr>
              <a:t>Postanowił wtedy zaciągnąć się do wojska i w 1940 roku trafił do Wielkiej Brytanii. Pod wpływem spotkania z polskimi lotnikami, którzy brali udział w Bitwie o Anglię, napisał książkę „Dywizjon 303”.</a:t>
            </a:r>
            <a:r>
              <a:rPr lang="pl-PL" sz="2300" dirty="0">
                <a:solidFill>
                  <a:schemeClr val="tx1"/>
                </a:solidFill>
                <a:latin typeface="Times New Roman" panose="02020603050405020304" pitchFamily="18" charset="0"/>
                <a:cs typeface="Times New Roman" panose="02020603050405020304" pitchFamily="18" charset="0"/>
              </a:rPr>
              <a:t> </a:t>
            </a:r>
          </a:p>
          <a:p>
            <a:pPr marL="0" indent="0">
              <a:lnSpc>
                <a:spcPct val="170000"/>
              </a:lnSpc>
              <a:buNone/>
            </a:pPr>
            <a:r>
              <a:rPr lang="pl-PL" sz="2300" dirty="0">
                <a:solidFill>
                  <a:schemeClr val="tx1"/>
                </a:solidFill>
                <a:latin typeface="Times New Roman" panose="02020603050405020304" pitchFamily="18" charset="0"/>
                <a:cs typeface="Times New Roman" panose="02020603050405020304" pitchFamily="18" charset="0"/>
              </a:rPr>
              <a:t/>
            </a:r>
            <a:br>
              <a:rPr lang="pl-PL" sz="2300" dirty="0">
                <a:solidFill>
                  <a:schemeClr val="tx1"/>
                </a:solidFill>
                <a:latin typeface="Times New Roman" panose="02020603050405020304" pitchFamily="18" charset="0"/>
                <a:cs typeface="Times New Roman" panose="02020603050405020304" pitchFamily="18" charset="0"/>
              </a:rPr>
            </a:br>
            <a:r>
              <a:rPr lang="pl-PL" sz="2300" dirty="0">
                <a:solidFill>
                  <a:schemeClr val="tx1"/>
                </a:solidFill>
                <a:latin typeface="Times New Roman" panose="02020603050405020304" pitchFamily="18" charset="0"/>
                <a:cs typeface="Times New Roman" panose="02020603050405020304" pitchFamily="18" charset="0"/>
              </a:rPr>
              <a:t>Po wojnie wrócił do Polski i zamieszkał pod Poznaniem. Jako że w czasach stalinowskich musiał zaniechać podróży zagranicznych, przebywając w kraju napisał kilka powieści podróżniczych dla młodzieży.</a:t>
            </a:r>
            <a:br>
              <a:rPr lang="pl-PL" sz="2300" dirty="0">
                <a:solidFill>
                  <a:schemeClr val="tx1"/>
                </a:solidFill>
                <a:latin typeface="Times New Roman" panose="02020603050405020304" pitchFamily="18" charset="0"/>
                <a:cs typeface="Times New Roman" panose="02020603050405020304" pitchFamily="18" charset="0"/>
              </a:rPr>
            </a:br>
            <a:r>
              <a:rPr lang="pl-PL" sz="2300" dirty="0">
                <a:solidFill>
                  <a:schemeClr val="tx1"/>
                </a:solidFill>
                <a:latin typeface="Times New Roman" panose="02020603050405020304" pitchFamily="18" charset="0"/>
                <a:cs typeface="Times New Roman" panose="02020603050405020304" pitchFamily="18" charset="0"/>
              </a:rPr>
              <a:t>30 podróży Fiedlera zaowocowało napisaniem 32 książek, które doczekały się przekładów na 23 języki i sprzedaży w 10 milionach egzemplarzy. </a:t>
            </a:r>
          </a:p>
          <a:p>
            <a:endParaRPr lang="pl-PL" dirty="0"/>
          </a:p>
        </p:txBody>
      </p:sp>
    </p:spTree>
    <p:extLst>
      <p:ext uri="{BB962C8B-B14F-4D97-AF65-F5344CB8AC3E}">
        <p14:creationId xmlns:p14="http://schemas.microsoft.com/office/powerpoint/2010/main" val="128147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0E9D1465-3925-FD47-AF22-8A0F4BC0F9F2}"/>
              </a:ext>
            </a:extLst>
          </p:cNvPr>
          <p:cNvSpPr>
            <a:spLocks noGrp="1"/>
          </p:cNvSpPr>
          <p:nvPr>
            <p:ph idx="1"/>
          </p:nvPr>
        </p:nvSpPr>
        <p:spPr>
          <a:xfrm>
            <a:off x="765051" y="2286001"/>
            <a:ext cx="6015897" cy="3593591"/>
          </a:xfrm>
        </p:spPr>
        <p:txBody>
          <a:bodyPr>
            <a:normAutofit lnSpcReduction="10000"/>
          </a:bodyPr>
          <a:lstStyle/>
          <a:p>
            <a:pPr>
              <a:lnSpc>
                <a:spcPct val="150000"/>
              </a:lnSpc>
            </a:pPr>
            <a:r>
              <a:rPr lang="pl-PL" b="1" dirty="0">
                <a:solidFill>
                  <a:schemeClr val="tx1"/>
                </a:solidFill>
                <a:latin typeface="Times New Roman" panose="02020603050405020304" pitchFamily="18" charset="0"/>
                <a:cs typeface="Times New Roman" panose="02020603050405020304" pitchFamily="18" charset="0"/>
              </a:rPr>
              <a:t>Za swoją pracę i osiągniecia pisarz został uhonorowany wieloma nagrodami, w tym:</a:t>
            </a:r>
            <a:br>
              <a:rPr lang="pl-PL" b="1" dirty="0">
                <a:solidFill>
                  <a:schemeClr val="tx1"/>
                </a:solidFill>
                <a:latin typeface="Times New Roman" panose="02020603050405020304" pitchFamily="18" charset="0"/>
                <a:cs typeface="Times New Roman" panose="02020603050405020304" pitchFamily="18" charset="0"/>
              </a:rPr>
            </a:br>
            <a:r>
              <a:rPr lang="pl-PL" dirty="0">
                <a:solidFill>
                  <a:schemeClr val="tx1"/>
                </a:solidFill>
                <a:latin typeface="Times New Roman" panose="02020603050405020304" pitchFamily="18" charset="0"/>
                <a:cs typeface="Times New Roman" panose="02020603050405020304" pitchFamily="18" charset="0"/>
              </a:rPr>
              <a:t> Krzyżem Oficerskim </a:t>
            </a:r>
            <a:br>
              <a:rPr lang="pl-PL" dirty="0">
                <a:solidFill>
                  <a:schemeClr val="tx1"/>
                </a:solidFill>
                <a:latin typeface="Times New Roman" panose="02020603050405020304" pitchFamily="18" charset="0"/>
                <a:cs typeface="Times New Roman" panose="02020603050405020304" pitchFamily="18" charset="0"/>
              </a:rPr>
            </a:br>
            <a:r>
              <a:rPr lang="pl-PL" dirty="0">
                <a:solidFill>
                  <a:schemeClr val="tx1"/>
                </a:solidFill>
                <a:latin typeface="Times New Roman" panose="02020603050405020304" pitchFamily="18" charset="0"/>
                <a:cs typeface="Times New Roman" panose="02020603050405020304" pitchFamily="18" charset="0"/>
              </a:rPr>
              <a:t>Krzyżem Komandorskim Orderu Odrodzenia Polski </a:t>
            </a:r>
            <a:br>
              <a:rPr lang="pl-PL" dirty="0">
                <a:solidFill>
                  <a:schemeClr val="tx1"/>
                </a:solidFill>
                <a:latin typeface="Times New Roman" panose="02020603050405020304" pitchFamily="18" charset="0"/>
                <a:cs typeface="Times New Roman" panose="02020603050405020304" pitchFamily="18" charset="0"/>
              </a:rPr>
            </a:br>
            <a:r>
              <a:rPr lang="pl-PL" dirty="0">
                <a:solidFill>
                  <a:schemeClr val="tx1"/>
                </a:solidFill>
                <a:latin typeface="Times New Roman" panose="02020603050405020304" pitchFamily="18" charset="0"/>
                <a:cs typeface="Times New Roman" panose="02020603050405020304" pitchFamily="18" charset="0"/>
              </a:rPr>
              <a:t>Orderem Uśmiechu.</a:t>
            </a:r>
            <a:br>
              <a:rPr lang="pl-PL" dirty="0">
                <a:solidFill>
                  <a:schemeClr val="tx1"/>
                </a:solidFill>
                <a:latin typeface="Times New Roman" panose="02020603050405020304" pitchFamily="18" charset="0"/>
                <a:cs typeface="Times New Roman" panose="02020603050405020304" pitchFamily="18" charset="0"/>
              </a:rPr>
            </a:br>
            <a:r>
              <a:rPr lang="pl-PL" b="1" dirty="0">
                <a:solidFill>
                  <a:schemeClr val="tx1"/>
                </a:solidFill>
                <a:latin typeface="Times New Roman" panose="02020603050405020304" pitchFamily="18" charset="0"/>
                <a:cs typeface="Times New Roman" panose="02020603050405020304" pitchFamily="18" charset="0"/>
              </a:rPr>
              <a:t>Arkady Fiedler zmarł 7 marca 1985 roku w Puszczykowie pod Poznaniem i tam też został pochowany</a:t>
            </a:r>
            <a:r>
              <a:rPr lang="pl-PL" dirty="0">
                <a:solidFill>
                  <a:schemeClr val="tx1"/>
                </a:solidFill>
                <a:latin typeface="Times New Roman" panose="02020603050405020304" pitchFamily="18" charset="0"/>
                <a:cs typeface="Times New Roman" panose="02020603050405020304" pitchFamily="18" charset="0"/>
              </a:rPr>
              <a:t>.</a:t>
            </a:r>
          </a:p>
        </p:txBody>
      </p:sp>
      <p:pic>
        <p:nvPicPr>
          <p:cNvPr id="4" name="Symbol zastępczy zawartości 5">
            <a:extLst>
              <a:ext uri="{FF2B5EF4-FFF2-40B4-BE49-F238E27FC236}">
                <a16:creationId xmlns:a16="http://schemas.microsoft.com/office/drawing/2014/main" id="{3D462BF7-FD68-2147-A5AA-8F151CF98839}"/>
              </a:ext>
            </a:extLst>
          </p:cNvPr>
          <p:cNvPicPr>
            <a:picLocks noChangeAspect="1"/>
          </p:cNvPicPr>
          <p:nvPr/>
        </p:nvPicPr>
        <p:blipFill rotWithShape="1">
          <a:blip r:embed="rId2">
            <a:extLst>
              <a:ext uri="{28A0092B-C50C-407E-A947-70E740481C1C}">
                <a14:useLocalDpi xmlns:a14="http://schemas.microsoft.com/office/drawing/2010/main" val="0"/>
              </a:ext>
            </a:extLst>
          </a:blip>
          <a:srcRect l="24898" r="42016" b="1"/>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138497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8D64DE-67E1-2D42-A058-545279D2F618}"/>
              </a:ext>
            </a:extLst>
          </p:cNvPr>
          <p:cNvSpPr>
            <a:spLocks noGrp="1"/>
          </p:cNvSpPr>
          <p:nvPr>
            <p:ph type="title"/>
          </p:nvPr>
        </p:nvSpPr>
        <p:spPr>
          <a:xfrm>
            <a:off x="1251678" y="382385"/>
            <a:ext cx="10178322" cy="1492132"/>
          </a:xfrm>
        </p:spPr>
        <p:txBody>
          <a:bodyPr>
            <a:normAutofit/>
          </a:bodyPr>
          <a:lstStyle/>
          <a:p>
            <a:r>
              <a:rPr lang="pl-PL"/>
              <a:t>Joanna kulmowa</a:t>
            </a:r>
          </a:p>
        </p:txBody>
      </p:sp>
      <p:sp>
        <p:nvSpPr>
          <p:cNvPr id="3" name="Symbol zastępczy zawartości 2">
            <a:extLst>
              <a:ext uri="{FF2B5EF4-FFF2-40B4-BE49-F238E27FC236}">
                <a16:creationId xmlns:a16="http://schemas.microsoft.com/office/drawing/2014/main" id="{4C3057CB-A727-AA49-AE6F-E57B0F988C29}"/>
              </a:ext>
            </a:extLst>
          </p:cNvPr>
          <p:cNvSpPr>
            <a:spLocks noGrp="1"/>
          </p:cNvSpPr>
          <p:nvPr>
            <p:ph idx="1"/>
          </p:nvPr>
        </p:nvSpPr>
        <p:spPr>
          <a:xfrm>
            <a:off x="1251678" y="2286001"/>
            <a:ext cx="6015897" cy="4441370"/>
          </a:xfrm>
        </p:spPr>
        <p:txBody>
          <a:bodyPr>
            <a:normAutofit fontScale="92500" lnSpcReduction="10000"/>
          </a:bodyPr>
          <a:lstStyle/>
          <a:p>
            <a:pPr>
              <a:lnSpc>
                <a:spcPct val="150000"/>
              </a:lnSpc>
            </a:pPr>
            <a:r>
              <a:rPr lang="pl-PL" sz="1900" dirty="0">
                <a:solidFill>
                  <a:schemeClr val="tx1"/>
                </a:solidFill>
                <a:latin typeface="Times New Roman" panose="02020603050405020304" pitchFamily="18" charset="0"/>
                <a:cs typeface="Times New Roman" panose="02020603050405020304" pitchFamily="18" charset="0"/>
              </a:rPr>
              <a:t>Poetka, prozaiczka, librecistka, tłumaczka, aktorka i inscenizatorka teatralna. Autorka dramatów, słuchowisk radiowych, utworów satyrycznych, piosenek, oratoriów, misteriów religijnych oraz książek dla dzieci i młodzieży. Urodziła się 25 marca 1928 roku w Łodzi. Zmarła 17 czerwca 2018 roku w Warszawie.</a:t>
            </a:r>
          </a:p>
          <a:p>
            <a:pPr>
              <a:lnSpc>
                <a:spcPct val="150000"/>
              </a:lnSpc>
            </a:pPr>
            <a:r>
              <a:rPr lang="pl-PL" sz="1900" dirty="0">
                <a:solidFill>
                  <a:schemeClr val="tx1"/>
                </a:solidFill>
                <a:latin typeface="Times New Roman" panose="02020603050405020304" pitchFamily="18" charset="0"/>
                <a:cs typeface="Times New Roman" panose="02020603050405020304" pitchFamily="18" charset="0"/>
              </a:rPr>
              <a:t>Znaczącą część twórczości Joanny Kulmowej stanowiły utwory adresowane do młodych odbiorców. Wydała tomiki wierszy dla dzieci, między innymi "Śpiew lasu", "Wiersze dla </a:t>
            </a:r>
            <a:r>
              <a:rPr lang="pl-PL" sz="1900" dirty="0" err="1">
                <a:solidFill>
                  <a:schemeClr val="tx1"/>
                </a:solidFill>
                <a:latin typeface="Times New Roman" panose="02020603050405020304" pitchFamily="18" charset="0"/>
                <a:cs typeface="Times New Roman" panose="02020603050405020304" pitchFamily="18" charset="0"/>
              </a:rPr>
              <a:t>Kaji</a:t>
            </a:r>
            <a:r>
              <a:rPr lang="pl-PL" sz="1900" dirty="0">
                <a:solidFill>
                  <a:schemeClr val="tx1"/>
                </a:solidFill>
                <a:latin typeface="Times New Roman" panose="02020603050405020304" pitchFamily="18" charset="0"/>
                <a:cs typeface="Times New Roman" panose="02020603050405020304" pitchFamily="18" charset="0"/>
              </a:rPr>
              <a:t>", "</a:t>
            </a:r>
            <a:r>
              <a:rPr lang="pl-PL" sz="1900" dirty="0" err="1">
                <a:solidFill>
                  <a:schemeClr val="tx1"/>
                </a:solidFill>
                <a:latin typeface="Times New Roman" panose="02020603050405020304" pitchFamily="18" charset="0"/>
                <a:cs typeface="Times New Roman" panose="02020603050405020304" pitchFamily="18" charset="0"/>
              </a:rPr>
              <a:t>Zasypianki</a:t>
            </a:r>
            <a:r>
              <a:rPr lang="pl-PL" sz="1900" dirty="0">
                <a:solidFill>
                  <a:schemeClr val="tx1"/>
                </a:solidFill>
                <a:latin typeface="Times New Roman" panose="02020603050405020304" pitchFamily="18" charset="0"/>
                <a:cs typeface="Times New Roman" panose="02020603050405020304" pitchFamily="18" charset="0"/>
              </a:rPr>
              <a:t>", "</a:t>
            </a:r>
            <a:r>
              <a:rPr lang="pl-PL" sz="1900" dirty="0" err="1">
                <a:solidFill>
                  <a:schemeClr val="tx1"/>
                </a:solidFill>
                <a:latin typeface="Times New Roman" panose="02020603050405020304" pitchFamily="18" charset="0"/>
                <a:cs typeface="Times New Roman" panose="02020603050405020304" pitchFamily="18" charset="0"/>
              </a:rPr>
              <a:t>Krześlaki</a:t>
            </a:r>
            <a:r>
              <a:rPr lang="pl-PL" sz="1900" dirty="0">
                <a:solidFill>
                  <a:schemeClr val="tx1"/>
                </a:solidFill>
                <a:latin typeface="Times New Roman" panose="02020603050405020304" pitchFamily="18" charset="0"/>
                <a:cs typeface="Times New Roman" panose="02020603050405020304" pitchFamily="18" charset="0"/>
              </a:rPr>
              <a:t> z rozwianą grzywą", "Niebo nad miastem", "Zgubione światełko".</a:t>
            </a:r>
          </a:p>
          <a:p>
            <a:pPr>
              <a:lnSpc>
                <a:spcPct val="100000"/>
              </a:lnSpc>
            </a:pPr>
            <a:endParaRPr lang="pl-PL" sz="1900" dirty="0"/>
          </a:p>
        </p:txBody>
      </p:sp>
      <p:pic>
        <p:nvPicPr>
          <p:cNvPr id="6" name="Obraz 5">
            <a:extLst>
              <a:ext uri="{FF2B5EF4-FFF2-40B4-BE49-F238E27FC236}">
                <a16:creationId xmlns:a16="http://schemas.microsoft.com/office/drawing/2014/main" id="{936F7780-3C2D-984A-A807-C83435330B61}"/>
              </a:ext>
            </a:extLst>
          </p:cNvPr>
          <p:cNvPicPr>
            <a:picLocks noChangeAspect="1"/>
          </p:cNvPicPr>
          <p:nvPr/>
        </p:nvPicPr>
        <p:blipFill rotWithShape="1">
          <a:blip r:embed="rId2"/>
          <a:srcRect t="4343" r="2" b="2020"/>
          <a:stretch/>
        </p:blipFill>
        <p:spPr>
          <a:xfrm>
            <a:off x="7715250" y="2400300"/>
            <a:ext cx="3743323" cy="3505200"/>
          </a:xfrm>
          <a:prstGeom prst="rect">
            <a:avLst/>
          </a:prstGeom>
        </p:spPr>
      </p:pic>
    </p:spTree>
    <p:extLst>
      <p:ext uri="{BB962C8B-B14F-4D97-AF65-F5344CB8AC3E}">
        <p14:creationId xmlns:p14="http://schemas.microsoft.com/office/powerpoint/2010/main" val="74210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BCCF43A-29F4-EF4B-A301-5C3EBEDCBA40}"/>
              </a:ext>
            </a:extLst>
          </p:cNvPr>
          <p:cNvPicPr>
            <a:picLocks noChangeAspect="1"/>
          </p:cNvPicPr>
          <p:nvPr/>
        </p:nvPicPr>
        <p:blipFill rotWithShape="1">
          <a:blip r:embed="rId2">
            <a:extLst>
              <a:ext uri="{28A0092B-C50C-407E-A947-70E740481C1C}">
                <a14:useLocalDpi xmlns:a14="http://schemas.microsoft.com/office/drawing/2010/main" val="0"/>
              </a:ext>
            </a:extLst>
          </a:blip>
          <a:srcRect l="20977" r="9669"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2F81645F-65CB-DD44-AF29-CBFC0C168306}"/>
              </a:ext>
            </a:extLst>
          </p:cNvPr>
          <p:cNvSpPr>
            <a:spLocks noGrp="1"/>
          </p:cNvSpPr>
          <p:nvPr>
            <p:ph idx="1"/>
          </p:nvPr>
        </p:nvSpPr>
        <p:spPr>
          <a:xfrm>
            <a:off x="765051" y="209006"/>
            <a:ext cx="6015897" cy="6492239"/>
          </a:xfrm>
        </p:spPr>
        <p:txBody>
          <a:bodyPr>
            <a:normAutofit fontScale="62500" lnSpcReduction="20000"/>
          </a:bodyPr>
          <a:lstStyle/>
          <a:p>
            <a:pPr marL="0" indent="0">
              <a:lnSpc>
                <a:spcPct val="170000"/>
              </a:lnSpc>
              <a:buNone/>
            </a:pPr>
            <a:r>
              <a:rPr lang="pl-PL" dirty="0"/>
              <a:t/>
            </a:r>
            <a:br>
              <a:rPr lang="pl-PL" dirty="0"/>
            </a:br>
            <a:r>
              <a:rPr lang="pl-PL" sz="2600" dirty="0">
                <a:solidFill>
                  <a:schemeClr val="tx1"/>
                </a:solidFill>
                <a:latin typeface="Times New Roman" panose="02020603050405020304" pitchFamily="18" charset="0"/>
                <a:cs typeface="Times New Roman" panose="02020603050405020304" pitchFamily="18" charset="0"/>
              </a:rPr>
              <a:t>Autorka chętnie stosuje eksperymenty słowne, odwołuje się do świata dziecięcych przeżyć i wyobraźni. Zachowując własny, charakterystyczny styl nadaje wierszom postać refleksyjnej zadumy nad światem.</a:t>
            </a:r>
          </a:p>
          <a:p>
            <a:pPr marL="0" indent="0">
              <a:lnSpc>
                <a:spcPct val="170000"/>
              </a:lnSpc>
              <a:buNone/>
            </a:pPr>
            <a:r>
              <a:rPr lang="pl-PL" sz="2600" dirty="0" smtClean="0">
                <a:solidFill>
                  <a:schemeClr val="tx1"/>
                </a:solidFill>
                <a:latin typeface="Times New Roman" panose="02020603050405020304" pitchFamily="18" charset="0"/>
                <a:cs typeface="Times New Roman" panose="02020603050405020304" pitchFamily="18" charset="0"/>
              </a:rPr>
              <a:t>W </a:t>
            </a:r>
            <a:r>
              <a:rPr lang="pl-PL" sz="2600" dirty="0">
                <a:solidFill>
                  <a:schemeClr val="tx1"/>
                </a:solidFill>
                <a:latin typeface="Times New Roman" panose="02020603050405020304" pitchFamily="18" charset="0"/>
                <a:cs typeface="Times New Roman" panose="02020603050405020304" pitchFamily="18" charset="0"/>
              </a:rPr>
              <a:t>latach 1961–1996 wraz z mężem Janem </a:t>
            </a:r>
            <a:r>
              <a:rPr lang="pl-PL" sz="2600" dirty="0" err="1">
                <a:solidFill>
                  <a:schemeClr val="tx1"/>
                </a:solidFill>
                <a:latin typeface="Times New Roman" panose="02020603050405020304" pitchFamily="18" charset="0"/>
                <a:cs typeface="Times New Roman" panose="02020603050405020304" pitchFamily="18" charset="0"/>
              </a:rPr>
              <a:t>Kulmą</a:t>
            </a:r>
            <a:r>
              <a:rPr lang="pl-PL" sz="2600" dirty="0">
                <a:solidFill>
                  <a:schemeClr val="tx1"/>
                </a:solidFill>
                <a:latin typeface="Times New Roman" panose="02020603050405020304" pitchFamily="18" charset="0"/>
                <a:cs typeface="Times New Roman" panose="02020603050405020304" pitchFamily="18" charset="0"/>
              </a:rPr>
              <a:t> –  reżyserem, muzykiem, filozofem – mieszkała w Strumianach k. Stargardu Szczecińskiego. </a:t>
            </a:r>
            <a:r>
              <a:rPr lang="pl-PL" sz="2600" b="1" dirty="0">
                <a:solidFill>
                  <a:schemeClr val="tx1"/>
                </a:solidFill>
                <a:latin typeface="Times New Roman" panose="02020603050405020304" pitchFamily="18" charset="0"/>
                <a:cs typeface="Times New Roman" panose="02020603050405020304" pitchFamily="18" charset="0"/>
              </a:rPr>
              <a:t>Po wyprowadzce do Warszawy małżonkowie ofiarowali Bibliotece Głównej Uniwersytetu Szczecińskiego liczne pamiątki (obrazy, zabytkowe meble, książki) wykorzystane do stworzenia tzw. Sali </a:t>
            </a:r>
            <a:r>
              <a:rPr lang="pl-PL" sz="2600" b="1" dirty="0" err="1">
                <a:solidFill>
                  <a:schemeClr val="tx1"/>
                </a:solidFill>
                <a:latin typeface="Times New Roman" panose="02020603050405020304" pitchFamily="18" charset="0"/>
                <a:cs typeface="Times New Roman" panose="02020603050405020304" pitchFamily="18" charset="0"/>
              </a:rPr>
              <a:t>Strumiańskiej</a:t>
            </a:r>
            <a:r>
              <a:rPr lang="pl-PL" sz="2600" b="1" dirty="0">
                <a:solidFill>
                  <a:schemeClr val="tx1"/>
                </a:solidFill>
                <a:latin typeface="Times New Roman" panose="02020603050405020304" pitchFamily="18" charset="0"/>
                <a:cs typeface="Times New Roman" panose="02020603050405020304" pitchFamily="18" charset="0"/>
              </a:rPr>
              <a:t>,</a:t>
            </a:r>
            <a:r>
              <a:rPr lang="pl-PL" sz="2600" dirty="0">
                <a:solidFill>
                  <a:schemeClr val="tx1"/>
                </a:solidFill>
                <a:latin typeface="Times New Roman" panose="02020603050405020304" pitchFamily="18" charset="0"/>
                <a:cs typeface="Times New Roman" panose="02020603050405020304" pitchFamily="18" charset="0"/>
              </a:rPr>
              <a:t> miejsca spotkań autorskich,  promocji książek i wydarzeń kulturalnych. </a:t>
            </a:r>
            <a:r>
              <a:rPr lang="pl-PL" sz="2600" b="1" dirty="0">
                <a:solidFill>
                  <a:schemeClr val="tx1"/>
                </a:solidFill>
                <a:latin typeface="Times New Roman" panose="02020603050405020304" pitchFamily="18" charset="0"/>
                <a:cs typeface="Times New Roman" panose="02020603050405020304" pitchFamily="18" charset="0"/>
              </a:rPr>
              <a:t>Wspólnie z mężem była organizatorką wydarzeń artystycznych Tygodni Kultury Chrześcijańskiej</a:t>
            </a:r>
            <a:r>
              <a:rPr lang="pl-PL" sz="2600" dirty="0">
                <a:solidFill>
                  <a:schemeClr val="tx1"/>
                </a:solidFill>
                <a:latin typeface="Times New Roman" panose="02020603050405020304" pitchFamily="18" charset="0"/>
                <a:cs typeface="Times New Roman" panose="02020603050405020304" pitchFamily="18" charset="0"/>
              </a:rPr>
              <a:t>.  </a:t>
            </a:r>
            <a:r>
              <a:rPr lang="pl-PL" sz="2600" dirty="0" err="1">
                <a:solidFill>
                  <a:schemeClr val="tx1"/>
                </a:solidFill>
                <a:latin typeface="Times New Roman" panose="02020603050405020304" pitchFamily="18" charset="0"/>
                <a:cs typeface="Times New Roman" panose="02020603050405020304" pitchFamily="18" charset="0"/>
              </a:rPr>
              <a:t>Kulmowie</a:t>
            </a:r>
            <a:r>
              <a:rPr lang="pl-PL" sz="2600" dirty="0">
                <a:solidFill>
                  <a:schemeClr val="tx1"/>
                </a:solidFill>
                <a:latin typeface="Times New Roman" panose="02020603050405020304" pitchFamily="18" charset="0"/>
                <a:cs typeface="Times New Roman" panose="02020603050405020304" pitchFamily="18" charset="0"/>
              </a:rPr>
              <a:t> założyli m.in. chór i teatr dziecięcy przy parafii w Poczerninie.</a:t>
            </a:r>
          </a:p>
          <a:p>
            <a:pPr>
              <a:lnSpc>
                <a:spcPct val="100000"/>
              </a:lnSpc>
            </a:pPr>
            <a:endParaRPr lang="pl-PL" sz="2600" dirty="0">
              <a:solidFill>
                <a:schemeClr val="tx1"/>
              </a:solidFill>
            </a:endParaRPr>
          </a:p>
        </p:txBody>
      </p:sp>
    </p:spTree>
    <p:extLst>
      <p:ext uri="{BB962C8B-B14F-4D97-AF65-F5344CB8AC3E}">
        <p14:creationId xmlns:p14="http://schemas.microsoft.com/office/powerpoint/2010/main" val="36133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374BD3A9-25D1-4691-BE05-149182EC4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ytuł 1">
            <a:extLst>
              <a:ext uri="{FF2B5EF4-FFF2-40B4-BE49-F238E27FC236}">
                <a16:creationId xmlns:a16="http://schemas.microsoft.com/office/drawing/2014/main" id="{D2B92807-1083-3D4B-9117-E65E5F7D958A}"/>
              </a:ext>
            </a:extLst>
          </p:cNvPr>
          <p:cNvSpPr>
            <a:spLocks noGrp="1"/>
          </p:cNvSpPr>
          <p:nvPr>
            <p:ph type="title"/>
          </p:nvPr>
        </p:nvSpPr>
        <p:spPr>
          <a:xfrm>
            <a:off x="754144" y="484631"/>
            <a:ext cx="6340519" cy="1638469"/>
          </a:xfrm>
        </p:spPr>
        <p:txBody>
          <a:bodyPr>
            <a:normAutofit/>
          </a:bodyPr>
          <a:lstStyle/>
          <a:p>
            <a:r>
              <a:rPr lang="pl-PL"/>
              <a:t>Co to jest order uśmiechu?</a:t>
            </a:r>
          </a:p>
        </p:txBody>
      </p:sp>
      <p:sp>
        <p:nvSpPr>
          <p:cNvPr id="15" name="Rectangle 14">
            <a:extLst>
              <a:ext uri="{FF2B5EF4-FFF2-40B4-BE49-F238E27FC236}">
                <a16:creationId xmlns:a16="http://schemas.microsoft.com/office/drawing/2014/main" id="{5FDAFA16-9D2D-4BEC-89D0-B4EABEE911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C68E5E97-C7C2-C849-8195-997F15FD744C}"/>
              </a:ext>
            </a:extLst>
          </p:cNvPr>
          <p:cNvSpPr>
            <a:spLocks noGrp="1"/>
          </p:cNvSpPr>
          <p:nvPr>
            <p:ph idx="1"/>
          </p:nvPr>
        </p:nvSpPr>
        <p:spPr>
          <a:xfrm>
            <a:off x="765051" y="2443140"/>
            <a:ext cx="6306309" cy="3930227"/>
          </a:xfrm>
        </p:spPr>
        <p:txBody>
          <a:bodyPr>
            <a:normAutofit/>
          </a:bodyPr>
          <a:lstStyle/>
          <a:p>
            <a:r>
              <a:rPr lang="pl-PL" sz="2800" dirty="0">
                <a:solidFill>
                  <a:schemeClr val="tx1"/>
                </a:solidFill>
                <a:latin typeface="Times New Roman" panose="02020603050405020304" pitchFamily="18" charset="0"/>
                <a:cs typeface="Times New Roman" panose="02020603050405020304" pitchFamily="18" charset="0"/>
              </a:rPr>
              <a:t>Order Uśmiechu – to międzynarodowe odznaczenie nadawane za działania przynoszące dzieciom radość.</a:t>
            </a:r>
          </a:p>
          <a:p>
            <a:endParaRPr lang="pl-PL" dirty="0">
              <a:solidFill>
                <a:schemeClr val="tx1"/>
              </a:solidFill>
              <a:latin typeface="Times New Roman" panose="02020603050405020304" pitchFamily="18" charset="0"/>
              <a:cs typeface="Times New Roman" panose="02020603050405020304" pitchFamily="18" charset="0"/>
            </a:endParaRPr>
          </a:p>
        </p:txBody>
      </p:sp>
      <p:pic>
        <p:nvPicPr>
          <p:cNvPr id="6" name="Obraz 5" descr="Obraz zawierający tekst, niebieski&#10;&#10;Opis wygenerowany automatycznie">
            <a:extLst>
              <a:ext uri="{FF2B5EF4-FFF2-40B4-BE49-F238E27FC236}">
                <a16:creationId xmlns:a16="http://schemas.microsoft.com/office/drawing/2014/main" id="{8DB94C35-05F8-6B42-B0FF-26428E38847A}"/>
              </a:ext>
            </a:extLst>
          </p:cNvPr>
          <p:cNvPicPr>
            <a:picLocks noChangeAspect="1"/>
          </p:cNvPicPr>
          <p:nvPr/>
        </p:nvPicPr>
        <p:blipFill>
          <a:blip r:embed="rId2"/>
          <a:stretch>
            <a:fillRect/>
          </a:stretch>
        </p:blipFill>
        <p:spPr>
          <a:xfrm>
            <a:off x="8215510" y="484632"/>
            <a:ext cx="3327135" cy="5888736"/>
          </a:xfrm>
          <a:prstGeom prst="rect">
            <a:avLst/>
          </a:prstGeom>
        </p:spPr>
      </p:pic>
    </p:spTree>
    <p:extLst>
      <p:ext uri="{BB962C8B-B14F-4D97-AF65-F5344CB8AC3E}">
        <p14:creationId xmlns:p14="http://schemas.microsoft.com/office/powerpoint/2010/main" val="62003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5C63A0-E22A-604E-A8A8-EBB06990927B}"/>
              </a:ext>
            </a:extLst>
          </p:cNvPr>
          <p:cNvSpPr>
            <a:spLocks noGrp="1"/>
          </p:cNvSpPr>
          <p:nvPr>
            <p:ph type="title"/>
          </p:nvPr>
        </p:nvSpPr>
        <p:spPr>
          <a:xfrm>
            <a:off x="1251677" y="645105"/>
            <a:ext cx="4357499" cy="1320855"/>
          </a:xfrm>
        </p:spPr>
        <p:txBody>
          <a:bodyPr>
            <a:normAutofit/>
          </a:bodyPr>
          <a:lstStyle/>
          <a:p>
            <a:r>
              <a:rPr lang="pl-PL" sz="4400" dirty="0"/>
              <a:t>Małgorzata MUSIEROWICZ </a:t>
            </a:r>
          </a:p>
        </p:txBody>
      </p:sp>
      <p:sp>
        <p:nvSpPr>
          <p:cNvPr id="3" name="Symbol zastępczy zawartości 2">
            <a:extLst>
              <a:ext uri="{FF2B5EF4-FFF2-40B4-BE49-F238E27FC236}">
                <a16:creationId xmlns:a16="http://schemas.microsoft.com/office/drawing/2014/main" id="{D07FECED-CC36-FE43-9910-FE8184A2FD38}"/>
              </a:ext>
            </a:extLst>
          </p:cNvPr>
          <p:cNvSpPr>
            <a:spLocks noGrp="1"/>
          </p:cNvSpPr>
          <p:nvPr>
            <p:ph idx="1"/>
          </p:nvPr>
        </p:nvSpPr>
        <p:spPr>
          <a:xfrm>
            <a:off x="1251678" y="2286001"/>
            <a:ext cx="4363595" cy="4676502"/>
          </a:xfrm>
        </p:spPr>
        <p:txBody>
          <a:bodyPr>
            <a:normAutofit lnSpcReduction="10000"/>
          </a:bodyPr>
          <a:lstStyle/>
          <a:p>
            <a:pPr>
              <a:lnSpc>
                <a:spcPct val="150000"/>
              </a:lnSpc>
            </a:pPr>
            <a:r>
              <a:rPr lang="pl-PL" sz="1700" b="1" dirty="0">
                <a:solidFill>
                  <a:schemeClr val="tx1"/>
                </a:solidFill>
                <a:latin typeface="Times New Roman" panose="02020603050405020304" pitchFamily="18" charset="0"/>
                <a:cs typeface="Times New Roman" panose="02020603050405020304" pitchFamily="18" charset="0"/>
              </a:rPr>
              <a:t>Nazwisko panieńskie</a:t>
            </a:r>
            <a:r>
              <a:rPr lang="pl-PL" sz="1700" dirty="0">
                <a:solidFill>
                  <a:schemeClr val="tx1"/>
                </a:solidFill>
                <a:latin typeface="Times New Roman" panose="02020603050405020304" pitchFamily="18" charset="0"/>
                <a:cs typeface="Times New Roman" panose="02020603050405020304" pitchFamily="18" charset="0"/>
              </a:rPr>
              <a:t>: Barańczak</a:t>
            </a:r>
          </a:p>
          <a:p>
            <a:pPr>
              <a:lnSpc>
                <a:spcPct val="150000"/>
              </a:lnSpc>
            </a:pPr>
            <a:r>
              <a:rPr lang="pl-PL" sz="1700" b="1" dirty="0">
                <a:solidFill>
                  <a:schemeClr val="tx1"/>
                </a:solidFill>
                <a:latin typeface="Times New Roman" panose="02020603050405020304" pitchFamily="18" charset="0"/>
                <a:cs typeface="Times New Roman" panose="02020603050405020304" pitchFamily="18" charset="0"/>
              </a:rPr>
              <a:t>Data i miejsce urodzenia</a:t>
            </a:r>
            <a:r>
              <a:rPr lang="pl-PL" sz="1700" dirty="0">
                <a:solidFill>
                  <a:schemeClr val="tx1"/>
                </a:solidFill>
                <a:latin typeface="Times New Roman" panose="02020603050405020304" pitchFamily="18" charset="0"/>
                <a:cs typeface="Times New Roman" panose="02020603050405020304" pitchFamily="18" charset="0"/>
              </a:rPr>
              <a:t>: 9 stycznia 1945, Poznań, Jeżyce</a:t>
            </a:r>
          </a:p>
          <a:p>
            <a:pPr>
              <a:lnSpc>
                <a:spcPct val="150000"/>
              </a:lnSpc>
            </a:pPr>
            <a:r>
              <a:rPr lang="pl-PL" sz="1700" b="1" dirty="0">
                <a:solidFill>
                  <a:schemeClr val="tx1"/>
                </a:solidFill>
                <a:latin typeface="Times New Roman" panose="02020603050405020304" pitchFamily="18" charset="0"/>
                <a:cs typeface="Times New Roman" panose="02020603050405020304" pitchFamily="18" charset="0"/>
              </a:rPr>
              <a:t>Wykształcenie</a:t>
            </a:r>
            <a:r>
              <a:rPr lang="pl-PL" sz="1700" dirty="0">
                <a:solidFill>
                  <a:schemeClr val="tx1"/>
                </a:solidFill>
                <a:latin typeface="Times New Roman" panose="02020603050405020304" pitchFamily="18" charset="0"/>
                <a:cs typeface="Times New Roman" panose="02020603050405020304" pitchFamily="18" charset="0"/>
              </a:rPr>
              <a:t>: wyższe (Państwowa Wyższa Szkoła Sztuk Plastycznych w Poznaniu, Wydział Malarstwa i Grafiki; dyplom z grafiki użytkowej w roku 1968)</a:t>
            </a:r>
          </a:p>
          <a:p>
            <a:pPr>
              <a:lnSpc>
                <a:spcPct val="150000"/>
              </a:lnSpc>
            </a:pPr>
            <a:r>
              <a:rPr lang="pl-PL" sz="1700" b="1" dirty="0">
                <a:solidFill>
                  <a:schemeClr val="tx1"/>
                </a:solidFill>
                <a:latin typeface="Times New Roman" panose="02020603050405020304" pitchFamily="18" charset="0"/>
                <a:cs typeface="Times New Roman" panose="02020603050405020304" pitchFamily="18" charset="0"/>
              </a:rPr>
              <a:t>Specjalność</a:t>
            </a:r>
            <a:r>
              <a:rPr lang="pl-PL" sz="1700" dirty="0">
                <a:solidFill>
                  <a:schemeClr val="tx1"/>
                </a:solidFill>
                <a:latin typeface="Times New Roman" panose="02020603050405020304" pitchFamily="18" charset="0"/>
                <a:cs typeface="Times New Roman" panose="02020603050405020304" pitchFamily="18" charset="0"/>
              </a:rPr>
              <a:t>: grafika książki</a:t>
            </a:r>
          </a:p>
          <a:p>
            <a:pPr>
              <a:lnSpc>
                <a:spcPct val="150000"/>
              </a:lnSpc>
            </a:pPr>
            <a:r>
              <a:rPr lang="pl-PL" sz="1700" b="1" dirty="0">
                <a:solidFill>
                  <a:schemeClr val="tx1"/>
                </a:solidFill>
                <a:latin typeface="Times New Roman" panose="02020603050405020304" pitchFamily="18" charset="0"/>
                <a:cs typeface="Times New Roman" panose="02020603050405020304" pitchFamily="18" charset="0"/>
              </a:rPr>
              <a:t>Zawód wykonywany</a:t>
            </a:r>
            <a:r>
              <a:rPr lang="pl-PL" sz="1700" dirty="0">
                <a:solidFill>
                  <a:schemeClr val="tx1"/>
                </a:solidFill>
                <a:latin typeface="Times New Roman" panose="02020603050405020304" pitchFamily="18" charset="0"/>
                <a:cs typeface="Times New Roman" panose="02020603050405020304" pitchFamily="18" charset="0"/>
              </a:rPr>
              <a:t>: autorka i ilustratorka książek dla dzieci i młodzieży, w tym serii </a:t>
            </a:r>
            <a:r>
              <a:rPr lang="pl-PL" sz="1700" dirty="0" err="1">
                <a:solidFill>
                  <a:schemeClr val="tx1"/>
                </a:solidFill>
                <a:latin typeface="Times New Roman" panose="02020603050405020304" pitchFamily="18" charset="0"/>
                <a:cs typeface="Times New Roman" panose="02020603050405020304" pitchFamily="18" charset="0"/>
              </a:rPr>
              <a:t>Jeżycjada</a:t>
            </a:r>
            <a:r>
              <a:rPr lang="pl-PL" sz="1700" dirty="0">
                <a:solidFill>
                  <a:schemeClr val="tx1"/>
                </a:solidFill>
                <a:latin typeface="Times New Roman" panose="02020603050405020304" pitchFamily="18" charset="0"/>
                <a:cs typeface="Times New Roman" panose="02020603050405020304" pitchFamily="18" charset="0"/>
              </a:rPr>
              <a:t>®</a:t>
            </a:r>
          </a:p>
          <a:p>
            <a:pPr>
              <a:lnSpc>
                <a:spcPct val="100000"/>
              </a:lnSpc>
            </a:pPr>
            <a:endParaRPr lang="pl-PL" sz="1700" dirty="0"/>
          </a:p>
        </p:txBody>
      </p:sp>
      <p:pic>
        <p:nvPicPr>
          <p:cNvPr id="5" name="Obraz 4">
            <a:extLst>
              <a:ext uri="{FF2B5EF4-FFF2-40B4-BE49-F238E27FC236}">
                <a16:creationId xmlns:a16="http://schemas.microsoft.com/office/drawing/2014/main" id="{90FD3A78-6E12-AF4A-A242-2023EC829089}"/>
              </a:ext>
            </a:extLst>
          </p:cNvPr>
          <p:cNvPicPr>
            <a:picLocks noChangeAspect="1"/>
          </p:cNvPicPr>
          <p:nvPr/>
        </p:nvPicPr>
        <p:blipFill rotWithShape="1">
          <a:blip r:embed="rId2"/>
          <a:srcRect l="25955" r="204" b="-2"/>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417275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941E75F-E67F-3A43-8406-5B1C7E3FBA3E}"/>
              </a:ext>
            </a:extLst>
          </p:cNvPr>
          <p:cNvSpPr>
            <a:spLocks noGrp="1"/>
          </p:cNvSpPr>
          <p:nvPr>
            <p:ph idx="1"/>
          </p:nvPr>
        </p:nvSpPr>
        <p:spPr>
          <a:xfrm>
            <a:off x="1251678" y="645107"/>
            <a:ext cx="4363595" cy="5234486"/>
          </a:xfrm>
        </p:spPr>
        <p:txBody>
          <a:bodyPr>
            <a:normAutofit/>
          </a:bodyPr>
          <a:lstStyle/>
          <a:p>
            <a:pPr>
              <a:lnSpc>
                <a:spcPct val="150000"/>
              </a:lnSpc>
            </a:pPr>
            <a:r>
              <a:rPr lang="pl-PL" b="1" dirty="0">
                <a:solidFill>
                  <a:schemeClr val="tx1"/>
                </a:solidFill>
                <a:latin typeface="Times New Roman" panose="02020603050405020304" pitchFamily="18" charset="0"/>
                <a:cs typeface="Times New Roman" panose="02020603050405020304" pitchFamily="18" charset="0"/>
              </a:rPr>
              <a:t>Ulubione zajęcia</a:t>
            </a:r>
            <a:r>
              <a:rPr lang="pl-PL" dirty="0">
                <a:solidFill>
                  <a:schemeClr val="tx1"/>
                </a:solidFill>
                <a:latin typeface="Times New Roman" panose="02020603050405020304" pitchFamily="18" charset="0"/>
                <a:cs typeface="Times New Roman" panose="02020603050405020304" pitchFamily="18" charset="0"/>
              </a:rPr>
              <a:t>: czytanie książek, pisanie książek, ilustrowanie książek, wymyślanie książek, pisanie o książkach, kupowanie książek, wyszukiwanie książek na półkach antykwariatów, kolekcjonowanie książek, pożyczanie książek od przyjaciół, pożyczanie książek przyjaciołom, rozmowy o książkach, ustawianie książek na nowych regałach…</a:t>
            </a:r>
          </a:p>
          <a:p>
            <a:pPr>
              <a:lnSpc>
                <a:spcPct val="100000"/>
              </a:lnSpc>
            </a:pPr>
            <a:endParaRPr lang="pl-PL" dirty="0"/>
          </a:p>
        </p:txBody>
      </p:sp>
      <p:pic>
        <p:nvPicPr>
          <p:cNvPr id="5" name="Obraz 4" descr="Obraz zawierający tekst, osoba, wewnątrz, naczynie&#10;&#10;Opis wygenerowany automatycznie">
            <a:extLst>
              <a:ext uri="{FF2B5EF4-FFF2-40B4-BE49-F238E27FC236}">
                <a16:creationId xmlns:a16="http://schemas.microsoft.com/office/drawing/2014/main" id="{CB72C3D5-19BB-9643-81E4-96CE1E4F6614}"/>
              </a:ext>
            </a:extLst>
          </p:cNvPr>
          <p:cNvPicPr>
            <a:picLocks noChangeAspect="1"/>
          </p:cNvPicPr>
          <p:nvPr/>
        </p:nvPicPr>
        <p:blipFill rotWithShape="1">
          <a:blip r:embed="rId2"/>
          <a:srcRect l="16667" r="17168" b="2"/>
          <a:stretch/>
        </p:blipFill>
        <p:spPr>
          <a:xfrm>
            <a:off x="6098193" y="645106"/>
            <a:ext cx="5176744" cy="5594047"/>
          </a:xfrm>
          <a:prstGeom prst="rect">
            <a:avLst/>
          </a:prstGeom>
        </p:spPr>
      </p:pic>
    </p:spTree>
    <p:extLst>
      <p:ext uri="{BB962C8B-B14F-4D97-AF65-F5344CB8AC3E}">
        <p14:creationId xmlns:p14="http://schemas.microsoft.com/office/powerpoint/2010/main" val="394754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id="{F50C5101-CD9E-4E96-A827-ACA768C31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2115583F-B47B-2D47-8CCA-4CFAC8685218}"/>
              </a:ext>
            </a:extLst>
          </p:cNvPr>
          <p:cNvSpPr>
            <a:spLocks noGrp="1"/>
          </p:cNvSpPr>
          <p:nvPr>
            <p:ph idx="1"/>
          </p:nvPr>
        </p:nvSpPr>
        <p:spPr>
          <a:xfrm>
            <a:off x="765051" y="143691"/>
            <a:ext cx="6015897" cy="6714310"/>
          </a:xfrm>
        </p:spPr>
        <p:txBody>
          <a:bodyPr>
            <a:normAutofit fontScale="92500"/>
          </a:bodyPr>
          <a:lstStyle/>
          <a:p>
            <a:pPr>
              <a:lnSpc>
                <a:spcPct val="150000"/>
              </a:lnSpc>
            </a:pPr>
            <a:r>
              <a:rPr lang="pl-PL" dirty="0">
                <a:solidFill>
                  <a:schemeClr val="tx1"/>
                </a:solidFill>
              </a:rPr>
              <a:t>Autorka książek i ilustratorka, znana wśród wielu pokoleń. Otrzymała imponującą ilość wyróżnień i prestiżowych nagród w kraju i za granicą. </a:t>
            </a:r>
            <a:r>
              <a:rPr lang="pl-PL" b="1" dirty="0">
                <a:solidFill>
                  <a:schemeClr val="tx1"/>
                </a:solidFill>
              </a:rPr>
              <a:t>Poza literaturą z zamiłowania do rysunku tworzy również e-kartki, które można przesłać bliskim drogą mailową, za pośrednictwem oficjalnej strony internetowej Małgorzaty Musierowicz.</a:t>
            </a:r>
            <a:r>
              <a:rPr lang="pl-PL" dirty="0">
                <a:solidFill>
                  <a:schemeClr val="tx1"/>
                </a:solidFill>
              </a:rPr>
              <a:t> Powieści Małgorzaty Musierowicz skierowane są do dzieci i młodzieży, jednak wciąż żywa historia sprawia, że nawet dorośli już czytelnicy sięgają nadal do jej twórczości, zaciekawieni dalszymi losami bohaterów. Popularność i uznanie sprawiło, że przetłumaczono je na wiele języków obcych, a co więcej stały się podstawą adaptacji filmowych. Najpopularniejsze książki Małgorzaty Musierowicz należą do serii </a:t>
            </a:r>
            <a:r>
              <a:rPr lang="pl-PL" i="1" dirty="0" err="1">
                <a:solidFill>
                  <a:schemeClr val="tx1"/>
                </a:solidFill>
              </a:rPr>
              <a:t>Jeżycjada</a:t>
            </a:r>
            <a:endParaRPr lang="pl-PL" dirty="0">
              <a:solidFill>
                <a:schemeClr val="tx1"/>
              </a:solidFill>
            </a:endParaRPr>
          </a:p>
          <a:p>
            <a:pPr>
              <a:lnSpc>
                <a:spcPct val="100000"/>
              </a:lnSpc>
            </a:pPr>
            <a:endParaRPr lang="pl-PL" sz="1700" dirty="0">
              <a:solidFill>
                <a:schemeClr val="tx1">
                  <a:lumMod val="85000"/>
                  <a:lumOff val="15000"/>
                </a:schemeClr>
              </a:solidFill>
            </a:endParaRPr>
          </a:p>
        </p:txBody>
      </p:sp>
      <p:sp>
        <p:nvSpPr>
          <p:cNvPr id="14" name="Freeform 22">
            <a:extLst>
              <a:ext uri="{FF2B5EF4-FFF2-40B4-BE49-F238E27FC236}">
                <a16:creationId xmlns:a16="http://schemas.microsoft.com/office/drawing/2014/main" id="{462DAB16-FC2D-400E-BB5D-1F4F137BB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5" name="Obraz 4" descr="Wywiad z Małgorzatą Musierowicz – Świat Jeżycjady">
            <a:extLst>
              <a:ext uri="{FF2B5EF4-FFF2-40B4-BE49-F238E27FC236}">
                <a16:creationId xmlns:a16="http://schemas.microsoft.com/office/drawing/2014/main" id="{8489D3FB-F33B-1F4B-801C-B99C08FC883E}"/>
              </a:ext>
            </a:extLst>
          </p:cNvPr>
          <p:cNvPicPr/>
          <p:nvPr/>
        </p:nvPicPr>
        <p:blipFill rotWithShape="1">
          <a:blip r:embed="rId2">
            <a:extLst>
              <a:ext uri="{28A0092B-C50C-407E-A947-70E740481C1C}">
                <a14:useLocalDpi xmlns:a14="http://schemas.microsoft.com/office/drawing/2010/main" val="0"/>
              </a:ext>
            </a:extLst>
          </a:blip>
          <a:srcRect t="1021" r="-3" b="-3"/>
          <a:stretch/>
        </p:blipFill>
        <p:spPr bwMode="auto">
          <a:xfrm>
            <a:off x="7046365" y="2"/>
            <a:ext cx="5149751" cy="3402351"/>
          </a:xfrm>
          <a:custGeom>
            <a:avLst/>
            <a:gdLst/>
            <a:ahLst/>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a:noFill/>
        </p:spPr>
      </p:pic>
      <p:pic>
        <p:nvPicPr>
          <p:cNvPr id="4" name="Obraz 3" descr="Świat książek i biografia Małgorzaty Musierowicz: Ilustracje.">
            <a:extLst>
              <a:ext uri="{FF2B5EF4-FFF2-40B4-BE49-F238E27FC236}">
                <a16:creationId xmlns:a16="http://schemas.microsoft.com/office/drawing/2014/main" id="{31E8E2F3-9AC1-C646-B4B1-6FBD31C313CD}"/>
              </a:ext>
            </a:extLst>
          </p:cNvPr>
          <p:cNvPicPr/>
          <p:nvPr/>
        </p:nvPicPr>
        <p:blipFill rotWithShape="1">
          <a:blip r:embed="rId3">
            <a:extLst>
              <a:ext uri="{28A0092B-C50C-407E-A947-70E740481C1C}">
                <a14:useLocalDpi xmlns:a14="http://schemas.microsoft.com/office/drawing/2010/main" val="0"/>
              </a:ext>
            </a:extLst>
          </a:blip>
          <a:srcRect t="11596" r="-3" b="-3"/>
          <a:stretch/>
        </p:blipFill>
        <p:spPr bwMode="auto">
          <a:xfrm>
            <a:off x="7046364" y="3511830"/>
            <a:ext cx="5149751" cy="3346171"/>
          </a:xfrm>
          <a:custGeom>
            <a:avLst/>
            <a:gdLst/>
            <a:ahLst/>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a:noFill/>
        </p:spPr>
      </p:pic>
    </p:spTree>
    <p:extLst>
      <p:ext uri="{BB962C8B-B14F-4D97-AF65-F5344CB8AC3E}">
        <p14:creationId xmlns:p14="http://schemas.microsoft.com/office/powerpoint/2010/main" val="354543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A661C8C-96EC-0F48-A9C3-848385E31B36}"/>
              </a:ext>
            </a:extLst>
          </p:cNvPr>
          <p:cNvPicPr>
            <a:picLocks noChangeAspect="1"/>
          </p:cNvPicPr>
          <p:nvPr/>
        </p:nvPicPr>
        <p:blipFill rotWithShape="1">
          <a:blip r:embed="rId2"/>
          <a:srcRect t="381" r="-3" b="-3"/>
          <a:stretch/>
        </p:blipFill>
        <p:spPr>
          <a:xfrm>
            <a:off x="7338646" y="10"/>
            <a:ext cx="4853354" cy="6857990"/>
          </a:xfrm>
          <a:prstGeom prst="rect">
            <a:avLst/>
          </a:prstGeom>
        </p:spPr>
      </p:pic>
      <p:sp>
        <p:nvSpPr>
          <p:cNvPr id="10"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ytuł 1">
            <a:extLst>
              <a:ext uri="{FF2B5EF4-FFF2-40B4-BE49-F238E27FC236}">
                <a16:creationId xmlns:a16="http://schemas.microsoft.com/office/drawing/2014/main" id="{B674B8CC-35B6-0D4F-ABC8-DC6F4410670A}"/>
              </a:ext>
            </a:extLst>
          </p:cNvPr>
          <p:cNvSpPr>
            <a:spLocks noGrp="1"/>
          </p:cNvSpPr>
          <p:nvPr>
            <p:ph type="title"/>
          </p:nvPr>
        </p:nvSpPr>
        <p:spPr>
          <a:xfrm>
            <a:off x="765051" y="382385"/>
            <a:ext cx="6015897" cy="1492132"/>
          </a:xfrm>
        </p:spPr>
        <p:txBody>
          <a:bodyPr>
            <a:normAutofit/>
          </a:bodyPr>
          <a:lstStyle/>
          <a:p>
            <a:r>
              <a:rPr lang="pl-PL" dirty="0"/>
              <a:t>Ksiądz </a:t>
            </a:r>
            <a:r>
              <a:rPr lang="pl-PL" dirty="0" err="1"/>
              <a:t>jan</a:t>
            </a:r>
            <a:r>
              <a:rPr lang="pl-PL" dirty="0"/>
              <a:t> </a:t>
            </a:r>
            <a:r>
              <a:rPr lang="pl-PL" dirty="0" err="1"/>
              <a:t>twardowski</a:t>
            </a:r>
            <a:endParaRPr lang="pl-PL" dirty="0"/>
          </a:p>
        </p:txBody>
      </p:sp>
      <p:sp>
        <p:nvSpPr>
          <p:cNvPr id="12" name="Rectangle 11">
            <a:extLst>
              <a:ext uri="{FF2B5EF4-FFF2-40B4-BE49-F238E27FC236}">
                <a16:creationId xmlns:a16="http://schemas.microsoft.com/office/drawing/2014/main" id="{FA0382D1-1594-4E3D-842E-04E1E5E75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915469A1-6383-D74C-BE48-30C44757E719}"/>
              </a:ext>
            </a:extLst>
          </p:cNvPr>
          <p:cNvSpPr>
            <a:spLocks noGrp="1"/>
          </p:cNvSpPr>
          <p:nvPr>
            <p:ph idx="1"/>
          </p:nvPr>
        </p:nvSpPr>
        <p:spPr>
          <a:xfrm>
            <a:off x="765051" y="2286001"/>
            <a:ext cx="6015897" cy="4467496"/>
          </a:xfrm>
        </p:spPr>
        <p:txBody>
          <a:bodyPr>
            <a:normAutofit fontScale="92500" lnSpcReduction="10000"/>
          </a:bodyPr>
          <a:lstStyle/>
          <a:p>
            <a:pPr>
              <a:lnSpc>
                <a:spcPct val="150000"/>
              </a:lnSpc>
            </a:pPr>
            <a:r>
              <a:rPr lang="pl-PL" sz="1700" dirty="0">
                <a:solidFill>
                  <a:schemeClr val="tx1"/>
                </a:solidFill>
                <a:latin typeface="Times New Roman" panose="02020603050405020304" pitchFamily="18" charset="0"/>
                <a:cs typeface="Times New Roman" panose="02020603050405020304" pitchFamily="18" charset="0"/>
              </a:rPr>
              <a:t>Ksiądz i duszpasterz, poeta, prozaik. Urodził się 1 czerwca 1915 roku w Warszawie, zmarł 18 stycznia 2006 tamże. Najpopularniejszy polski poeta religijny, którego fenomen wykracza poza literaturę – jego wiersze i proza są traktowane, jako przesłanie duszpasterskie i poradniki dobrego życia. </a:t>
            </a:r>
            <a:r>
              <a:rPr lang="pl-PL" sz="1700" b="1" dirty="0">
                <a:solidFill>
                  <a:schemeClr val="tx1"/>
                </a:solidFill>
                <a:latin typeface="Times New Roman" panose="02020603050405020304" pitchFamily="18" charset="0"/>
                <a:cs typeface="Times New Roman" panose="02020603050405020304" pitchFamily="18" charset="0"/>
              </a:rPr>
              <a:t>W 1935 rozpoczął studia polonistyczne na Uniwersytecie Warszawskim. W 1939 otrzymał absolutorium, jednak egzamin magisterski zdał dopiero w roku 1948. W czasie wojny nie należał do Armii Krajowej, ale uczestniczył w działalności konspiracyjnej. </a:t>
            </a:r>
            <a:r>
              <a:rPr lang="pl-PL" sz="1700" dirty="0">
                <a:solidFill>
                  <a:schemeClr val="tx1"/>
                </a:solidFill>
                <a:latin typeface="Times New Roman" panose="02020603050405020304" pitchFamily="18" charset="0"/>
                <a:cs typeface="Times New Roman" panose="02020603050405020304" pitchFamily="18" charset="0"/>
              </a:rPr>
              <a:t>Podczas Powstania Warszawskiego przyłączył się do oddziałów AK na Woli. Po upadku powstania przedostał się w okolice Kielc, w sierpniu 1945 wrócił do Warszawy.</a:t>
            </a:r>
          </a:p>
          <a:p>
            <a:pPr>
              <a:lnSpc>
                <a:spcPct val="100000"/>
              </a:lnSpc>
            </a:pPr>
            <a:endParaRPr lang="pl-PL" sz="1700" dirty="0"/>
          </a:p>
        </p:txBody>
      </p:sp>
    </p:spTree>
    <p:extLst>
      <p:ext uri="{BB962C8B-B14F-4D97-AF65-F5344CB8AC3E}">
        <p14:creationId xmlns:p14="http://schemas.microsoft.com/office/powerpoint/2010/main" val="35499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B3D315-2706-4149-873C-331EDFAFE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04E398-086D-467C-B390-9F9079FA7A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5CBECD96-BE48-5C49-8EC3-CF89AFB15A0E}"/>
              </a:ext>
            </a:extLst>
          </p:cNvPr>
          <p:cNvSpPr>
            <a:spLocks noGrp="1"/>
          </p:cNvSpPr>
          <p:nvPr>
            <p:ph idx="1"/>
          </p:nvPr>
        </p:nvSpPr>
        <p:spPr>
          <a:xfrm>
            <a:off x="1251678" y="313508"/>
            <a:ext cx="4964065" cy="6544491"/>
          </a:xfrm>
        </p:spPr>
        <p:txBody>
          <a:bodyPr>
            <a:normAutofit/>
          </a:bodyPr>
          <a:lstStyle/>
          <a:p>
            <a:pPr>
              <a:lnSpc>
                <a:spcPct val="150000"/>
              </a:lnSpc>
            </a:pPr>
            <a:r>
              <a:rPr lang="pl-PL" dirty="0">
                <a:solidFill>
                  <a:schemeClr val="tx1"/>
                </a:solidFill>
                <a:latin typeface="Times New Roman" panose="02020603050405020304" pitchFamily="18" charset="0"/>
                <a:cs typeface="Times New Roman" panose="02020603050405020304" pitchFamily="18" charset="0"/>
              </a:rPr>
              <a:t>W 1945 wstąpił do seminarium duchownego. Święcenia kapłańskie przyjął 4 lipca 1948 roku. Otrzymał posadę wikarego na parafii w </a:t>
            </a:r>
            <a:r>
              <a:rPr lang="pl-PL" dirty="0" err="1">
                <a:solidFill>
                  <a:schemeClr val="tx1"/>
                </a:solidFill>
                <a:latin typeface="Times New Roman" panose="02020603050405020304" pitchFamily="18" charset="0"/>
                <a:cs typeface="Times New Roman" panose="02020603050405020304" pitchFamily="18" charset="0"/>
              </a:rPr>
              <a:t>Żbikowie</a:t>
            </a:r>
            <a:r>
              <a:rPr lang="pl-PL" dirty="0">
                <a:solidFill>
                  <a:schemeClr val="tx1"/>
                </a:solidFill>
                <a:latin typeface="Times New Roman" panose="02020603050405020304" pitchFamily="18" charset="0"/>
                <a:cs typeface="Times New Roman" panose="02020603050405020304" pitchFamily="18" charset="0"/>
              </a:rPr>
              <a:t> k. Pruszkowa, </a:t>
            </a:r>
            <a:r>
              <a:rPr lang="pl-PL" b="1" dirty="0">
                <a:solidFill>
                  <a:schemeClr val="tx1"/>
                </a:solidFill>
                <a:latin typeface="Times New Roman" panose="02020603050405020304" pitchFamily="18" charset="0"/>
                <a:cs typeface="Times New Roman" panose="02020603050405020304" pitchFamily="18" charset="0"/>
              </a:rPr>
              <a:t>był też katechetą w tamtejszej Państwowej Szkole Specjalnej (dla dzieci upośledzonych) i w Państwowym Domu Dziecka w niedalekiej wsi Koszajec</a:t>
            </a:r>
            <a:r>
              <a:rPr lang="pl-PL" dirty="0">
                <a:solidFill>
                  <a:schemeClr val="tx1"/>
                </a:solidFill>
                <a:latin typeface="Times New Roman" panose="02020603050405020304" pitchFamily="18" charset="0"/>
                <a:cs typeface="Times New Roman" panose="02020603050405020304" pitchFamily="18" charset="0"/>
              </a:rPr>
              <a:t>. Czasy te upamiętnił w elegijnych wierszach "Do moich uczniów" i "Pożegnanie wiejskiej parafii".</a:t>
            </a:r>
          </a:p>
          <a:p>
            <a:pPr>
              <a:lnSpc>
                <a:spcPct val="150000"/>
              </a:lnSpc>
            </a:pPr>
            <a:endParaRPr lang="pl-PL" sz="1900" dirty="0">
              <a:solidFill>
                <a:schemeClr val="tx1"/>
              </a:solidFill>
              <a:latin typeface="Times New Roman" panose="02020603050405020304" pitchFamily="18" charset="0"/>
              <a:cs typeface="Times New Roman" panose="02020603050405020304" pitchFamily="18" charset="0"/>
            </a:endParaRPr>
          </a:p>
        </p:txBody>
      </p:sp>
      <p:sp>
        <p:nvSpPr>
          <p:cNvPr id="1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4" name="Symbol zastępczy zawartości 3">
            <a:extLst>
              <a:ext uri="{FF2B5EF4-FFF2-40B4-BE49-F238E27FC236}">
                <a16:creationId xmlns:a16="http://schemas.microsoft.com/office/drawing/2014/main" id="{C642837D-9714-3142-8855-85A508F78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261" y="2180689"/>
            <a:ext cx="3217333" cy="2094738"/>
          </a:xfrm>
          <a:prstGeom prst="rect">
            <a:avLst/>
          </a:prstGeom>
        </p:spPr>
      </p:pic>
    </p:spTree>
    <p:extLst>
      <p:ext uri="{BB962C8B-B14F-4D97-AF65-F5344CB8AC3E}">
        <p14:creationId xmlns:p14="http://schemas.microsoft.com/office/powerpoint/2010/main" val="378905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F50C5101-CD9E-4E96-A827-ACA768C31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F1DC1AE0-8B15-4D42-B325-6AD8D38CB21F}"/>
              </a:ext>
            </a:extLst>
          </p:cNvPr>
          <p:cNvSpPr>
            <a:spLocks noGrp="1"/>
          </p:cNvSpPr>
          <p:nvPr>
            <p:ph idx="1"/>
          </p:nvPr>
        </p:nvSpPr>
        <p:spPr>
          <a:xfrm>
            <a:off x="765051" y="304177"/>
            <a:ext cx="5527033" cy="6553823"/>
          </a:xfrm>
        </p:spPr>
        <p:txBody>
          <a:bodyPr anchor="ctr">
            <a:normAutofit/>
          </a:bodyPr>
          <a:lstStyle/>
          <a:p>
            <a:pPr>
              <a:lnSpc>
                <a:spcPct val="150000"/>
              </a:lnSpc>
            </a:pPr>
            <a:r>
              <a:rPr lang="pl-PL" sz="1700" dirty="0">
                <a:solidFill>
                  <a:schemeClr val="tx1"/>
                </a:solidFill>
                <a:latin typeface="Times New Roman" panose="02020603050405020304" pitchFamily="18" charset="0"/>
                <a:cs typeface="Times New Roman" panose="02020603050405020304" pitchFamily="18" charset="0"/>
              </a:rPr>
              <a:t>W 1959 wydał swój pierwszy po ponad dwudziestu latach zbiór "Wiersze„     (w jednym tomie z "Niepowrotnymi godzinami" ks. Pawła </a:t>
            </a:r>
            <a:r>
              <a:rPr lang="pl-PL" sz="1700" dirty="0" err="1">
                <a:solidFill>
                  <a:schemeClr val="tx1"/>
                </a:solidFill>
                <a:latin typeface="Times New Roman" panose="02020603050405020304" pitchFamily="18" charset="0"/>
                <a:cs typeface="Times New Roman" panose="02020603050405020304" pitchFamily="18" charset="0"/>
              </a:rPr>
              <a:t>Heintscha</a:t>
            </a:r>
            <a:r>
              <a:rPr lang="pl-PL" sz="1700" dirty="0">
                <a:solidFill>
                  <a:schemeClr val="tx1"/>
                </a:solidFill>
                <a:latin typeface="Times New Roman" panose="02020603050405020304" pitchFamily="18" charset="0"/>
                <a:cs typeface="Times New Roman" panose="02020603050405020304" pitchFamily="18" charset="0"/>
              </a:rPr>
              <a:t>). Rok później </a:t>
            </a:r>
            <a:r>
              <a:rPr lang="pl-PL" sz="1700" b="1" dirty="0">
                <a:solidFill>
                  <a:schemeClr val="tx1"/>
                </a:solidFill>
                <a:latin typeface="Times New Roman" panose="02020603050405020304" pitchFamily="18" charset="0"/>
                <a:cs typeface="Times New Roman" panose="02020603050405020304" pitchFamily="18" charset="0"/>
              </a:rPr>
              <a:t>został rektorem przy klasztorze Panien Wizytek na Krakowskim Przedmieściu, gdzie posługę sprawował do końca życia</a:t>
            </a:r>
            <a:r>
              <a:rPr lang="pl-PL" sz="1700" dirty="0">
                <a:solidFill>
                  <a:schemeClr val="tx1"/>
                </a:solidFill>
                <a:latin typeface="Times New Roman" panose="02020603050405020304" pitchFamily="18" charset="0"/>
                <a:cs typeface="Times New Roman" panose="02020603050405020304" pitchFamily="18" charset="0"/>
              </a:rPr>
              <a:t>. </a:t>
            </a:r>
          </a:p>
          <a:p>
            <a:pPr>
              <a:lnSpc>
                <a:spcPct val="150000"/>
              </a:lnSpc>
            </a:pPr>
            <a:r>
              <a:rPr lang="pl-PL" sz="1700" b="1" dirty="0">
                <a:solidFill>
                  <a:schemeClr val="tx1"/>
                </a:solidFill>
                <a:latin typeface="Times New Roman" panose="02020603050405020304" pitchFamily="18" charset="0"/>
                <a:cs typeface="Times New Roman" panose="02020603050405020304" pitchFamily="18" charset="0"/>
              </a:rPr>
              <a:t>Był również duszpasterzem warszawskich środowisk twórczych, a także katechetą dzieci </a:t>
            </a:r>
            <a:r>
              <a:rPr lang="pl-PL" sz="1700" b="1" dirty="0" smtClean="0">
                <a:solidFill>
                  <a:schemeClr val="tx1"/>
                </a:solidFill>
                <a:latin typeface="Times New Roman" panose="02020603050405020304" pitchFamily="18" charset="0"/>
                <a:cs typeface="Times New Roman" panose="02020603050405020304" pitchFamily="18" charset="0"/>
              </a:rPr>
              <a:t>                                             i </a:t>
            </a:r>
            <a:r>
              <a:rPr lang="pl-PL" sz="1700" b="1" dirty="0">
                <a:solidFill>
                  <a:schemeClr val="tx1"/>
                </a:solidFill>
                <a:latin typeface="Times New Roman" panose="02020603050405020304" pitchFamily="18" charset="0"/>
                <a:cs typeface="Times New Roman" panose="02020603050405020304" pitchFamily="18" charset="0"/>
              </a:rPr>
              <a:t>młodzieży, </a:t>
            </a:r>
            <a:r>
              <a:rPr lang="pl-PL" sz="1700" dirty="0">
                <a:solidFill>
                  <a:schemeClr val="tx1"/>
                </a:solidFill>
                <a:latin typeface="Times New Roman" panose="02020603050405020304" pitchFamily="18" charset="0"/>
                <a:cs typeface="Times New Roman" panose="02020603050405020304" pitchFamily="18" charset="0"/>
              </a:rPr>
              <a:t>do których adresował zbiory prozy, m.in. "Zeszyt w kratkę", "Rozmowy z dziećmi i nie tylko z dziećmi" (1973) oraz "Patyki i patyczki" (1987). Ogromną popularnością cieszyły się jego kazania, a mieszkanie księdza licznie odwiedzali czytelnicy. </a:t>
            </a:r>
          </a:p>
          <a:p>
            <a:pPr>
              <a:lnSpc>
                <a:spcPct val="150000"/>
              </a:lnSpc>
            </a:pPr>
            <a:endParaRPr lang="pl-PL" sz="1700" dirty="0">
              <a:solidFill>
                <a:schemeClr val="tx1"/>
              </a:solidFill>
              <a:latin typeface="Times New Roman" panose="02020603050405020304" pitchFamily="18" charset="0"/>
              <a:cs typeface="Times New Roman" panose="02020603050405020304" pitchFamily="18" charset="0"/>
            </a:endParaRPr>
          </a:p>
        </p:txBody>
      </p:sp>
      <p:sp>
        <p:nvSpPr>
          <p:cNvPr id="14" name="Freeform 22">
            <a:extLst>
              <a:ext uri="{FF2B5EF4-FFF2-40B4-BE49-F238E27FC236}">
                <a16:creationId xmlns:a16="http://schemas.microsoft.com/office/drawing/2014/main" id="{588FC0EF-FB5A-4AF3-A7C1-57F4582BFB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2"/>
          </a:solidFill>
          <a:ln w="0">
            <a:noFill/>
            <a:prstDash val="solid"/>
            <a:round/>
            <a:headEnd/>
            <a:tailEnd/>
          </a:ln>
        </p:spPr>
      </p:sp>
      <p:sp>
        <p:nvSpPr>
          <p:cNvPr id="16" name="Freeform: Shape 15">
            <a:extLst>
              <a:ext uri="{FF2B5EF4-FFF2-40B4-BE49-F238E27FC236}">
                <a16:creationId xmlns:a16="http://schemas.microsoft.com/office/drawing/2014/main" id="{FDB19D2F-9F08-47D1-A104-0BE7E30113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46365" y="2"/>
            <a:ext cx="5149751" cy="3402351"/>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a:extLst>
              <a:ext uri="{FF2B5EF4-FFF2-40B4-BE49-F238E27FC236}">
                <a16:creationId xmlns:a16="http://schemas.microsoft.com/office/drawing/2014/main" id="{092A24F3-9C34-EC4B-8E21-07A8BFA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531" y="304177"/>
            <a:ext cx="3274762" cy="2803089"/>
          </a:xfrm>
          <a:prstGeom prst="rect">
            <a:avLst/>
          </a:prstGeom>
        </p:spPr>
      </p:pic>
      <p:sp>
        <p:nvSpPr>
          <p:cNvPr id="18" name="Freeform: Shape 17">
            <a:extLst>
              <a:ext uri="{FF2B5EF4-FFF2-40B4-BE49-F238E27FC236}">
                <a16:creationId xmlns:a16="http://schemas.microsoft.com/office/drawing/2014/main" id="{EDDC619B-7F37-4A93-ADCA-7EAE09EE98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46364" y="3511830"/>
            <a:ext cx="5149751"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a:extLst>
              <a:ext uri="{FF2B5EF4-FFF2-40B4-BE49-F238E27FC236}">
                <a16:creationId xmlns:a16="http://schemas.microsoft.com/office/drawing/2014/main" id="{D41C704F-BC35-774F-AA66-70B41D68B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827" y="3947634"/>
            <a:ext cx="3938170" cy="2126611"/>
          </a:xfrm>
          <a:prstGeom prst="rect">
            <a:avLst/>
          </a:prstGeom>
        </p:spPr>
      </p:pic>
    </p:spTree>
    <p:extLst>
      <p:ext uri="{BB962C8B-B14F-4D97-AF65-F5344CB8AC3E}">
        <p14:creationId xmlns:p14="http://schemas.microsoft.com/office/powerpoint/2010/main" val="2076263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Papież </a:t>
            </a:r>
            <a:r>
              <a:rPr lang="pl-PL" dirty="0" err="1" smtClean="0"/>
              <a:t>jan</a:t>
            </a:r>
            <a:r>
              <a:rPr lang="pl-PL" dirty="0" smtClean="0"/>
              <a:t> Paweł ii- przyjaciel dzieci i młodzieży</a:t>
            </a:r>
            <a:endParaRPr lang="pl-PL" dirty="0"/>
          </a:p>
        </p:txBody>
      </p:sp>
      <p:sp>
        <p:nvSpPr>
          <p:cNvPr id="3" name="Symbol zastępczy zawartości 2"/>
          <p:cNvSpPr>
            <a:spLocks noGrp="1"/>
          </p:cNvSpPr>
          <p:nvPr>
            <p:ph sz="half" idx="1"/>
          </p:nvPr>
        </p:nvSpPr>
        <p:spPr>
          <a:xfrm>
            <a:off x="1257300" y="2286000"/>
            <a:ext cx="4800600" cy="4480560"/>
          </a:xfrm>
        </p:spPr>
        <p:txBody>
          <a:bodyPr>
            <a:normAutofit fontScale="85000" lnSpcReduction="20000"/>
          </a:bodyPr>
          <a:lstStyle/>
          <a:p>
            <a:pPr>
              <a:lnSpc>
                <a:spcPct val="170000"/>
              </a:lnSpc>
            </a:pPr>
            <a:r>
              <a:rPr lang="pl-PL" dirty="0" smtClean="0">
                <a:solidFill>
                  <a:schemeClr val="tx1"/>
                </a:solidFill>
                <a:latin typeface="Times New Roman" panose="02020603050405020304" pitchFamily="18" charset="0"/>
                <a:cs typeface="Times New Roman" panose="02020603050405020304" pitchFamily="18" charset="0"/>
              </a:rPr>
              <a:t>267 Kawaler Orderu Uśmiechu. Odznaczenie otrzymał w 1981 roku.</a:t>
            </a:r>
          </a:p>
          <a:p>
            <a:pPr>
              <a:lnSpc>
                <a:spcPct val="170000"/>
              </a:lnSpc>
            </a:pPr>
            <a:r>
              <a:rPr lang="pl-PL" dirty="0">
                <a:solidFill>
                  <a:schemeClr val="tx1"/>
                </a:solidFill>
                <a:latin typeface="Times New Roman" panose="02020603050405020304" pitchFamily="18" charset="0"/>
                <a:cs typeface="Times New Roman" panose="02020603050405020304" pitchFamily="18" charset="0"/>
              </a:rPr>
              <a:t>Jan Paweł II chętnie spotykał się z młodymi ludźmi i poświęcał im dużo </a:t>
            </a:r>
            <a:r>
              <a:rPr lang="pl-PL" dirty="0" smtClean="0">
                <a:solidFill>
                  <a:schemeClr val="tx1"/>
                </a:solidFill>
                <a:latin typeface="Times New Roman" panose="02020603050405020304" pitchFamily="18" charset="0"/>
                <a:cs typeface="Times New Roman" panose="02020603050405020304" pitchFamily="18" charset="0"/>
              </a:rPr>
              <a:t>uwagi.</a:t>
            </a:r>
          </a:p>
          <a:p>
            <a:pPr>
              <a:lnSpc>
                <a:spcPct val="170000"/>
              </a:lnSpc>
            </a:pPr>
            <a:r>
              <a:rPr lang="pl-PL" dirty="0" smtClean="0">
                <a:solidFill>
                  <a:schemeClr val="tx1"/>
                </a:solidFill>
                <a:latin typeface="Times New Roman" panose="02020603050405020304" pitchFamily="18" charset="0"/>
                <a:cs typeface="Times New Roman" panose="02020603050405020304" pitchFamily="18" charset="0"/>
              </a:rPr>
              <a:t>W 1985 roku zapoczątkował Światowe Dni Młodzieży, których został patronem.</a:t>
            </a:r>
          </a:p>
          <a:p>
            <a:pPr marL="0" indent="0">
              <a:lnSpc>
                <a:spcPct val="170000"/>
              </a:lnSpc>
              <a:buNone/>
            </a:pPr>
            <a:r>
              <a:rPr lang="pl-PL" dirty="0" smtClean="0">
                <a:solidFill>
                  <a:schemeClr val="tx1"/>
                </a:solidFill>
                <a:latin typeface="Times New Roman" panose="02020603050405020304" pitchFamily="18" charset="0"/>
                <a:cs typeface="Times New Roman" panose="02020603050405020304" pitchFamily="18" charset="0"/>
              </a:rPr>
              <a:t>Mówił: „Dzieci są nadzieją, która rozkwita wciąż na nowo, projektem, który nieustannie się urzeczywistnia, przyszłością, która pozostaje zawsze otwarta”.</a:t>
            </a:r>
            <a:endParaRPr lang="pl-PL" dirty="0">
              <a:solidFill>
                <a:schemeClr val="tx1"/>
              </a:solidFill>
              <a:latin typeface="Times New Roman" panose="02020603050405020304" pitchFamily="18" charset="0"/>
              <a:cs typeface="Times New Roman" panose="02020603050405020304" pitchFamily="18" charset="0"/>
            </a:endParaRPr>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2869" y="1128451"/>
            <a:ext cx="5159827" cy="5238205"/>
          </a:xfrm>
        </p:spPr>
      </p:pic>
    </p:spTree>
    <p:extLst>
      <p:ext uri="{BB962C8B-B14F-4D97-AF65-F5344CB8AC3E}">
        <p14:creationId xmlns:p14="http://schemas.microsoft.com/office/powerpoint/2010/main" val="183785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Kędzierzyńscy kawalerowie orderu uśmiechu</a:t>
            </a:r>
            <a:endParaRPr lang="pl-PL" dirty="0"/>
          </a:p>
        </p:txBody>
      </p:sp>
      <p:sp>
        <p:nvSpPr>
          <p:cNvPr id="3" name="Symbol zastępczy zawartości 2"/>
          <p:cNvSpPr>
            <a:spLocks noGrp="1"/>
          </p:cNvSpPr>
          <p:nvPr>
            <p:ph sz="half" idx="1"/>
          </p:nvPr>
        </p:nvSpPr>
        <p:spPr>
          <a:xfrm>
            <a:off x="1257300" y="2285999"/>
            <a:ext cx="4800600" cy="4336869"/>
          </a:xfrm>
        </p:spPr>
        <p:txBody>
          <a:bodyPr>
            <a:normAutofit/>
          </a:bodyPr>
          <a:lstStyle/>
          <a:p>
            <a:pPr>
              <a:lnSpc>
                <a:spcPct val="150000"/>
              </a:lnSpc>
            </a:pPr>
            <a:r>
              <a:rPr lang="pl-PL" b="1" dirty="0">
                <a:solidFill>
                  <a:schemeClr val="tx1"/>
                </a:solidFill>
                <a:latin typeface="Times New Roman" panose="02020603050405020304" pitchFamily="18" charset="0"/>
                <a:cs typeface="Times New Roman" panose="02020603050405020304" pitchFamily="18" charset="0"/>
              </a:rPr>
              <a:t>Wanda Kokoszka-Wencel</a:t>
            </a:r>
            <a:r>
              <a:rPr lang="pl-PL" dirty="0">
                <a:solidFill>
                  <a:schemeClr val="tx1"/>
                </a:solidFill>
                <a:latin typeface="Times New Roman" panose="02020603050405020304" pitchFamily="18" charset="0"/>
                <a:cs typeface="Times New Roman" panose="02020603050405020304" pitchFamily="18" charset="0"/>
              </a:rPr>
              <a:t>, pierwsza kędzierzynianka uhonorowana Orderem Uśmiechu. Odebrała go 22 września 1968 roku</a:t>
            </a:r>
            <a:r>
              <a:rPr lang="pl-PL" dirty="0" smtClean="0">
                <a:solidFill>
                  <a:schemeClr val="tx1"/>
                </a:solidFill>
                <a:latin typeface="Times New Roman" panose="02020603050405020304" pitchFamily="18" charset="0"/>
                <a:cs typeface="Times New Roman" panose="02020603050405020304" pitchFamily="18" charset="0"/>
              </a:rPr>
              <a:t>.</a:t>
            </a:r>
            <a:r>
              <a:rPr lang="pl-PL" dirty="0">
                <a:solidFill>
                  <a:schemeClr val="tx1"/>
                </a:solidFill>
                <a:latin typeface="Times New Roman" panose="02020603050405020304" pitchFamily="18" charset="0"/>
                <a:cs typeface="Times New Roman" panose="02020603050405020304" pitchFamily="18" charset="0"/>
              </a:rPr>
              <a:t> Order dostała, mieszkając jeszcze w Grądach, niedaleko Otmuchowa. Prowadziła tam klub, w którym każde dziecko mogło się pobawić, zjeść ciastko, napić się czerwonej oranżady i miło spędzić każdą wolną chwilę.</a:t>
            </a:r>
            <a:endParaRPr lang="pl-PL" dirty="0">
              <a:solidFill>
                <a:schemeClr val="tx1"/>
              </a:solidFill>
              <a:latin typeface="Times New Roman" panose="02020603050405020304" pitchFamily="18" charset="0"/>
              <a:cs typeface="Times New Roman" panose="02020603050405020304" pitchFamily="18" charset="0"/>
            </a:endParaRPr>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5487" y="2285998"/>
            <a:ext cx="4832576" cy="3840481"/>
          </a:xfrm>
        </p:spPr>
      </p:pic>
    </p:spTree>
    <p:extLst>
      <p:ext uri="{BB962C8B-B14F-4D97-AF65-F5344CB8AC3E}">
        <p14:creationId xmlns:p14="http://schemas.microsoft.com/office/powerpoint/2010/main" val="197132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a:off x="1149531" y="711924"/>
            <a:ext cx="10326186" cy="411481"/>
          </a:xfrm>
        </p:spPr>
        <p:txBody>
          <a:bodyPr>
            <a:normAutofit fontScale="90000"/>
          </a:bodyPr>
          <a:lstStyle/>
          <a:p>
            <a:r>
              <a:rPr lang="pl-PL" dirty="0"/>
              <a:t>Robert Węgrzyk</a:t>
            </a:r>
          </a:p>
        </p:txBody>
      </p:sp>
      <p:sp>
        <p:nvSpPr>
          <p:cNvPr id="3" name="Symbol zastępczy zawartości 2"/>
          <p:cNvSpPr>
            <a:spLocks noGrp="1"/>
          </p:cNvSpPr>
          <p:nvPr>
            <p:ph sz="half" idx="1"/>
          </p:nvPr>
        </p:nvSpPr>
        <p:spPr>
          <a:xfrm>
            <a:off x="1257299" y="1502229"/>
            <a:ext cx="10433957" cy="5107577"/>
          </a:xfrm>
        </p:spPr>
        <p:txBody>
          <a:bodyPr>
            <a:normAutofit/>
          </a:bodyPr>
          <a:lstStyle/>
          <a:p>
            <a:pPr>
              <a:lnSpc>
                <a:spcPct val="150000"/>
              </a:lnSpc>
            </a:pPr>
            <a:r>
              <a:rPr lang="pl-PL" dirty="0">
                <a:solidFill>
                  <a:schemeClr val="tx1"/>
                </a:solidFill>
              </a:rPr>
              <a:t>Robert Węgrzyk, zmarły </a:t>
            </a:r>
            <a:r>
              <a:rPr lang="pl-PL" dirty="0" smtClean="0">
                <a:solidFill>
                  <a:schemeClr val="tx1"/>
                </a:solidFill>
              </a:rPr>
              <a:t>w 2002 roku społecznik </a:t>
            </a:r>
            <a:r>
              <a:rPr lang="pl-PL" dirty="0">
                <a:solidFill>
                  <a:schemeClr val="tx1"/>
                </a:solidFill>
              </a:rPr>
              <a:t>z </a:t>
            </a:r>
            <a:r>
              <a:rPr lang="pl-PL" dirty="0" smtClean="0">
                <a:solidFill>
                  <a:schemeClr val="tx1"/>
                </a:solidFill>
              </a:rPr>
              <a:t>Kędzierzyna-Koźla, mieszkaniec osiedla Sławięcice. </a:t>
            </a:r>
            <a:r>
              <a:rPr lang="pl-PL" dirty="0">
                <a:solidFill>
                  <a:schemeClr val="tx1"/>
                </a:solidFill>
              </a:rPr>
              <a:t>Order Uśmiechu otrzymał w 1996 roku. Był znany przez wszystkie dzieci z miejskich szkół i przedszkoli</a:t>
            </a:r>
            <a:r>
              <a:rPr lang="pl-PL" dirty="0" smtClean="0">
                <a:solidFill>
                  <a:schemeClr val="tx1"/>
                </a:solidFill>
              </a:rPr>
              <a:t>.</a:t>
            </a:r>
          </a:p>
          <a:p>
            <a:pPr>
              <a:lnSpc>
                <a:spcPct val="150000"/>
              </a:lnSpc>
            </a:pPr>
            <a:r>
              <a:rPr lang="pl-PL" dirty="0">
                <a:solidFill>
                  <a:schemeClr val="tx1"/>
                </a:solidFill>
              </a:rPr>
              <a:t>Spotykał się z dziećmi, opowiadał im bajki i różne ciekawe historyjki</a:t>
            </a:r>
            <a:r>
              <a:rPr lang="pl-PL" dirty="0" smtClean="0">
                <a:solidFill>
                  <a:schemeClr val="tx1"/>
                </a:solidFill>
              </a:rPr>
              <a:t>. Propagował w szkołach śląski folklor. </a:t>
            </a:r>
            <a:r>
              <a:rPr lang="pl-PL" dirty="0">
                <a:solidFill>
                  <a:schemeClr val="tx1"/>
                </a:solidFill>
              </a:rPr>
              <a:t>Grał </a:t>
            </a:r>
            <a:r>
              <a:rPr lang="pl-PL" dirty="0" smtClean="0">
                <a:solidFill>
                  <a:schemeClr val="tx1"/>
                </a:solidFill>
              </a:rPr>
              <a:t>na </a:t>
            </a:r>
            <a:r>
              <a:rPr lang="pl-PL" dirty="0">
                <a:solidFill>
                  <a:schemeClr val="tx1"/>
                </a:solidFill>
              </a:rPr>
              <a:t>fortepianie i </a:t>
            </a:r>
            <a:r>
              <a:rPr lang="pl-PL" dirty="0" smtClean="0">
                <a:solidFill>
                  <a:schemeClr val="tx1"/>
                </a:solidFill>
              </a:rPr>
              <a:t>akordeonie. Potrafił </a:t>
            </a:r>
            <a:r>
              <a:rPr lang="pl-PL" dirty="0">
                <a:solidFill>
                  <a:schemeClr val="tx1"/>
                </a:solidFill>
              </a:rPr>
              <a:t>walczyć o prawa dzieci. Gdy działa im się krzywda, zaraz interweniował. Zawsze przynosił do szkoły cukierki i obdarowywał </a:t>
            </a:r>
            <a:r>
              <a:rPr lang="pl-PL" dirty="0" smtClean="0">
                <a:solidFill>
                  <a:schemeClr val="tx1"/>
                </a:solidFill>
              </a:rPr>
              <a:t>nimi dzieciaki</a:t>
            </a:r>
            <a:r>
              <a:rPr lang="pl-PL" dirty="0">
                <a:solidFill>
                  <a:schemeClr val="tx1"/>
                </a:solidFill>
              </a:rPr>
              <a:t>.</a:t>
            </a:r>
            <a:endParaRPr lang="pl-PL" dirty="0">
              <a:solidFill>
                <a:schemeClr val="tx1"/>
              </a:solidFill>
            </a:endParaRPr>
          </a:p>
        </p:txBody>
      </p:sp>
      <p:sp>
        <p:nvSpPr>
          <p:cNvPr id="4" name="Symbol zastępczy zawartości 3"/>
          <p:cNvSpPr>
            <a:spLocks noGrp="1"/>
          </p:cNvSpPr>
          <p:nvPr>
            <p:ph sz="half" idx="2"/>
          </p:nvPr>
        </p:nvSpPr>
        <p:spPr>
          <a:xfrm>
            <a:off x="6647796" y="4859382"/>
            <a:ext cx="4800600" cy="1046117"/>
          </a:xfrm>
        </p:spPr>
        <p:txBody>
          <a:bodyPr>
            <a:normAutofit/>
          </a:bodyPr>
          <a:lstStyle/>
          <a:p>
            <a:pPr marL="0" indent="0">
              <a:buNone/>
            </a:pPr>
            <a:r>
              <a:rPr lang="pl-PL" dirty="0" smtClean="0"/>
              <a:t> </a:t>
            </a:r>
            <a:endParaRPr lang="pl-PL" dirty="0"/>
          </a:p>
        </p:txBody>
      </p:sp>
    </p:spTree>
    <p:extLst>
      <p:ext uri="{BB962C8B-B14F-4D97-AF65-F5344CB8AC3E}">
        <p14:creationId xmlns:p14="http://schemas.microsoft.com/office/powerpoint/2010/main" val="1410444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Leon piecuch</a:t>
            </a:r>
            <a:endParaRPr lang="pl-PL" dirty="0"/>
          </a:p>
        </p:txBody>
      </p:sp>
      <p:sp>
        <p:nvSpPr>
          <p:cNvPr id="3" name="Symbol zastępczy tekstu 2"/>
          <p:cNvSpPr>
            <a:spLocks noGrp="1"/>
          </p:cNvSpPr>
          <p:nvPr>
            <p:ph type="body" idx="1"/>
          </p:nvPr>
        </p:nvSpPr>
        <p:spPr>
          <a:xfrm>
            <a:off x="1358536" y="1214847"/>
            <a:ext cx="4699363" cy="1384662"/>
          </a:xfrm>
        </p:spPr>
        <p:txBody>
          <a:bodyPr/>
          <a:lstStyle/>
          <a:p>
            <a:r>
              <a:rPr lang="pl-PL" sz="2000" b="0" cap="none" dirty="0" smtClean="0">
                <a:solidFill>
                  <a:schemeClr val="tx1"/>
                </a:solidFill>
                <a:latin typeface="Times New Roman" panose="02020603050405020304" pitchFamily="18" charset="0"/>
                <a:cs typeface="Times New Roman" panose="02020603050405020304" pitchFamily="18" charset="0"/>
              </a:rPr>
              <a:t> </a:t>
            </a:r>
            <a:endParaRPr lang="pl-PL" sz="2000" cap="none" dirty="0">
              <a:solidFill>
                <a:schemeClr val="tx1"/>
              </a:solidFill>
              <a:latin typeface="Times New Roman" panose="02020603050405020304" pitchFamily="18" charset="0"/>
              <a:cs typeface="Times New Roman" panose="02020603050405020304" pitchFamily="18" charset="0"/>
            </a:endParaRPr>
          </a:p>
        </p:txBody>
      </p:sp>
      <p:sp>
        <p:nvSpPr>
          <p:cNvPr id="4" name="Symbol zastępczy zawartości 3"/>
          <p:cNvSpPr>
            <a:spLocks noGrp="1"/>
          </p:cNvSpPr>
          <p:nvPr>
            <p:ph sz="half" idx="2"/>
          </p:nvPr>
        </p:nvSpPr>
        <p:spPr>
          <a:xfrm>
            <a:off x="1257300" y="1436914"/>
            <a:ext cx="4800600" cy="4468586"/>
          </a:xfrm>
        </p:spPr>
        <p:txBody>
          <a:bodyPr>
            <a:normAutofit fontScale="77500" lnSpcReduction="20000"/>
          </a:bodyPr>
          <a:lstStyle/>
          <a:p>
            <a:pPr marL="0" indent="0">
              <a:lnSpc>
                <a:spcPct val="160000"/>
              </a:lnSpc>
              <a:buNone/>
            </a:pPr>
            <a:r>
              <a:rPr lang="pl-PL" dirty="0" smtClean="0">
                <a:solidFill>
                  <a:schemeClr val="tx1"/>
                </a:solidFill>
                <a:latin typeface="Times New Roman" panose="02020603050405020304" pitchFamily="18" charset="0"/>
                <a:cs typeface="Times New Roman" panose="02020603050405020304" pitchFamily="18" charset="0"/>
              </a:rPr>
              <a:t> </a:t>
            </a:r>
            <a:r>
              <a:rPr lang="pl-PL" sz="2100" dirty="0" smtClean="0">
                <a:solidFill>
                  <a:schemeClr val="tx1"/>
                </a:solidFill>
                <a:latin typeface="Times New Roman" panose="02020603050405020304" pitchFamily="18" charset="0"/>
                <a:cs typeface="Times New Roman" panose="02020603050405020304" pitchFamily="18" charset="0"/>
              </a:rPr>
              <a:t>Prezes Klubu Honorowych Dawców Krwi RP im. Prof.. Ludwika Hirszfelda w Blachowni                                   i prezes Towarzystwa Przyjaciół Dzieci                        w Kędzierzynie-Koźlu, to znany społecznik zmarły w 2014 r., w wieku 74 lat. Swój </a:t>
            </a:r>
            <a:r>
              <a:rPr lang="pl-PL" sz="2100" dirty="0">
                <a:solidFill>
                  <a:schemeClr val="tx1"/>
                </a:solidFill>
                <a:latin typeface="Times New Roman" panose="02020603050405020304" pitchFamily="18" charset="0"/>
                <a:cs typeface="Times New Roman" panose="02020603050405020304" pitchFamily="18" charset="0"/>
              </a:rPr>
              <a:t>Order Uśmiechu dostał 29 marca 1994 roku. Jest 417. kawalerem tego odznaczenia na </a:t>
            </a:r>
            <a:r>
              <a:rPr lang="pl-PL" sz="2100" dirty="0" smtClean="0">
                <a:solidFill>
                  <a:schemeClr val="tx1"/>
                </a:solidFill>
                <a:latin typeface="Times New Roman" panose="02020603050405020304" pitchFamily="18" charset="0"/>
                <a:cs typeface="Times New Roman" panose="02020603050405020304" pitchFamily="18" charset="0"/>
              </a:rPr>
              <a:t>świecie. Do wyróżnienia zgłosili go wychowankowie                            z kozielskiego Domu Dziecka, którym organizował wycieczki czy uroczystości świąteczne. Nazywany był przez dzieci wujkiem Leonem</a:t>
            </a:r>
            <a:endParaRPr lang="pl-PL" sz="2100" dirty="0">
              <a:solidFill>
                <a:schemeClr val="tx1"/>
              </a:solidFill>
              <a:latin typeface="Times New Roman" panose="02020603050405020304" pitchFamily="18" charset="0"/>
              <a:cs typeface="Times New Roman" panose="02020603050405020304" pitchFamily="18" charset="0"/>
            </a:endParaRPr>
          </a:p>
        </p:txBody>
      </p:sp>
      <p:sp>
        <p:nvSpPr>
          <p:cNvPr id="5" name="Symbol zastępczy tekstu 4"/>
          <p:cNvSpPr>
            <a:spLocks noGrp="1"/>
          </p:cNvSpPr>
          <p:nvPr>
            <p:ph type="body" sz="quarter" idx="3"/>
          </p:nvPr>
        </p:nvSpPr>
        <p:spPr>
          <a:xfrm>
            <a:off x="6633864" y="1110343"/>
            <a:ext cx="4800600" cy="1721819"/>
          </a:xfrm>
        </p:spPr>
        <p:txBody>
          <a:bodyPr/>
          <a:lstStyle/>
          <a:p>
            <a:endParaRPr lang="pl-PL" dirty="0"/>
          </a:p>
        </p:txBody>
      </p:sp>
      <p:pic>
        <p:nvPicPr>
          <p:cNvPr id="7" name="Symbol zastępczy zawartości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59136" y="1110343"/>
            <a:ext cx="5367528" cy="4795157"/>
          </a:xfrm>
        </p:spPr>
      </p:pic>
    </p:spTree>
    <p:extLst>
      <p:ext uri="{BB962C8B-B14F-4D97-AF65-F5344CB8AC3E}">
        <p14:creationId xmlns:p14="http://schemas.microsoft.com/office/powerpoint/2010/main" val="231717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B3D315-2706-4149-873C-331EDFAFE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BF823FC-DA3E-034A-AEFB-42B936AFE54D}"/>
              </a:ext>
            </a:extLst>
          </p:cNvPr>
          <p:cNvSpPr>
            <a:spLocks noGrp="1"/>
          </p:cNvSpPr>
          <p:nvPr>
            <p:ph type="title"/>
          </p:nvPr>
        </p:nvSpPr>
        <p:spPr>
          <a:xfrm>
            <a:off x="1251678" y="949642"/>
            <a:ext cx="4882422" cy="1492132"/>
          </a:xfrm>
        </p:spPr>
        <p:txBody>
          <a:bodyPr>
            <a:normAutofit/>
          </a:bodyPr>
          <a:lstStyle/>
          <a:p>
            <a:r>
              <a:rPr lang="pl-PL" sz="3600"/>
              <a:t>KTO I KIEDY WYMYŚLIŁ ORDER UŚMIECHU?</a:t>
            </a:r>
          </a:p>
        </p:txBody>
      </p:sp>
      <p:sp>
        <p:nvSpPr>
          <p:cNvPr id="11" name="Rectangle 10">
            <a:extLst>
              <a:ext uri="{FF2B5EF4-FFF2-40B4-BE49-F238E27FC236}">
                <a16:creationId xmlns:a16="http://schemas.microsoft.com/office/drawing/2014/main" id="{8D04E398-086D-467C-B390-9F9079FA7A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FFDECEC0-A95C-D246-B1B1-42DAC7277500}"/>
              </a:ext>
            </a:extLst>
          </p:cNvPr>
          <p:cNvSpPr>
            <a:spLocks noGrp="1"/>
          </p:cNvSpPr>
          <p:nvPr>
            <p:ph idx="1"/>
          </p:nvPr>
        </p:nvSpPr>
        <p:spPr>
          <a:xfrm>
            <a:off x="1251678" y="2441774"/>
            <a:ext cx="4964065" cy="3437818"/>
          </a:xfrm>
        </p:spPr>
        <p:txBody>
          <a:bodyPr>
            <a:normAutofit fontScale="32500" lnSpcReduction="20000"/>
          </a:bodyPr>
          <a:lstStyle/>
          <a:p>
            <a:pPr lvl="0">
              <a:lnSpc>
                <a:spcPct val="170000"/>
              </a:lnSpc>
            </a:pPr>
            <a:r>
              <a:rPr lang="pl-PL" sz="4300" dirty="0">
                <a:solidFill>
                  <a:schemeClr val="tx1"/>
                </a:solidFill>
                <a:latin typeface="Times New Roman" panose="02020603050405020304" pitchFamily="18" charset="0"/>
                <a:cs typeface="Times New Roman" panose="02020603050405020304" pitchFamily="18" charset="0"/>
              </a:rPr>
              <a:t>Dawno, dawno temu, bo w latach sześćdziesiątych  ubiegłego wieku,  nie było kolorowej telewizji, kablówki i satelity. Ani  pilota, którym można by było skakać z kanału na kanał, żeby wybrać coś ciekawego do obejrzenia. Wieczorem, na czarno-białych telewizorach dzieci mogły oglądać tylko  „Dobranockę”. Występowały  w niej  dwie  kukiełki, dziewczynka i chłopiec, czyli Agatka i Jacek, które  odgrywały różne śmieszne scenki. Dzieciom w tamtych czasach bardzo się ten program podobał. </a:t>
            </a:r>
          </a:p>
          <a:p>
            <a:pPr marL="0" indent="0">
              <a:lnSpc>
                <a:spcPct val="160000"/>
              </a:lnSpc>
              <a:buNone/>
            </a:pPr>
            <a:r>
              <a:rPr lang="pl-PL" sz="2900" b="1" dirty="0">
                <a:solidFill>
                  <a:schemeClr val="tx1">
                    <a:lumMod val="85000"/>
                    <a:lumOff val="15000"/>
                  </a:schemeClr>
                </a:solidFill>
                <a:latin typeface="Times New Roman" panose="02020603050405020304" pitchFamily="18" charset="0"/>
                <a:cs typeface="Times New Roman" panose="02020603050405020304" pitchFamily="18" charset="0"/>
              </a:rPr>
              <a:t> </a:t>
            </a:r>
            <a:endParaRPr lang="pl-PL" sz="29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100000"/>
              </a:lnSpc>
            </a:pPr>
            <a:r>
              <a:rPr lang="pl-PL" sz="1400" b="1" u="sng" dirty="0">
                <a:solidFill>
                  <a:schemeClr val="tx1">
                    <a:lumMod val="85000"/>
                    <a:lumOff val="15000"/>
                  </a:schemeClr>
                </a:solidFill>
                <a:hlinkClick r:id="rId2"/>
              </a:rPr>
              <a:t>https://www.youtube.com/watch?v=dDITydexL0M</a:t>
            </a:r>
            <a:r>
              <a:rPr lang="pl-PL" sz="1400" b="1" dirty="0">
                <a:solidFill>
                  <a:schemeClr val="tx1">
                    <a:lumMod val="85000"/>
                    <a:lumOff val="15000"/>
                  </a:schemeClr>
                </a:solidFill>
              </a:rPr>
              <a:t> bajka</a:t>
            </a:r>
            <a:endParaRPr lang="pl-PL" sz="1400" dirty="0">
              <a:solidFill>
                <a:schemeClr val="tx1">
                  <a:lumMod val="85000"/>
                  <a:lumOff val="15000"/>
                </a:schemeClr>
              </a:solidFill>
            </a:endParaRPr>
          </a:p>
          <a:p>
            <a:pPr>
              <a:lnSpc>
                <a:spcPct val="100000"/>
              </a:lnSpc>
            </a:pPr>
            <a:endParaRPr lang="pl-PL" sz="1400" dirty="0">
              <a:solidFill>
                <a:schemeClr val="tx1">
                  <a:lumMod val="85000"/>
                  <a:lumOff val="15000"/>
                </a:schemeClr>
              </a:solidFill>
            </a:endParaRPr>
          </a:p>
        </p:txBody>
      </p:sp>
      <p:sp>
        <p:nvSpPr>
          <p:cNvPr id="1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4" name="Obraz 3">
            <a:extLst>
              <a:ext uri="{FF2B5EF4-FFF2-40B4-BE49-F238E27FC236}">
                <a16:creationId xmlns:a16="http://schemas.microsoft.com/office/drawing/2014/main" id="{4432865B-3B52-CE44-9479-45D7D4FE7ED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399261" y="2029937"/>
            <a:ext cx="3217333" cy="2396242"/>
          </a:xfrm>
          <a:prstGeom prst="rect">
            <a:avLst/>
          </a:prstGeom>
          <a:noFill/>
        </p:spPr>
      </p:pic>
    </p:spTree>
    <p:extLst>
      <p:ext uri="{BB962C8B-B14F-4D97-AF65-F5344CB8AC3E}">
        <p14:creationId xmlns:p14="http://schemas.microsoft.com/office/powerpoint/2010/main" val="1806550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Stanisława  Ścigacz</a:t>
            </a:r>
            <a:endParaRPr lang="pl-PL" dirty="0"/>
          </a:p>
        </p:txBody>
      </p:sp>
      <p:sp>
        <p:nvSpPr>
          <p:cNvPr id="3" name="Symbol zastępczy zawartości 2"/>
          <p:cNvSpPr>
            <a:spLocks noGrp="1"/>
          </p:cNvSpPr>
          <p:nvPr>
            <p:ph sz="half" idx="1"/>
          </p:nvPr>
        </p:nvSpPr>
        <p:spPr/>
        <p:txBody>
          <a:bodyPr/>
          <a:lstStyle/>
          <a:p>
            <a:pPr marL="0" indent="0">
              <a:buNone/>
            </a:pPr>
            <a:r>
              <a:rPr lang="pl-PL" dirty="0">
                <a:solidFill>
                  <a:schemeClr val="tx1"/>
                </a:solidFill>
                <a:latin typeface="Times New Roman" panose="02020603050405020304" pitchFamily="18" charset="0"/>
                <a:cs typeface="Times New Roman" panose="02020603050405020304" pitchFamily="18" charset="0"/>
              </a:rPr>
              <a:t>N</a:t>
            </a:r>
            <a:r>
              <a:rPr lang="pl-PL" dirty="0" smtClean="0">
                <a:solidFill>
                  <a:schemeClr val="tx1"/>
                </a:solidFill>
                <a:latin typeface="Times New Roman" panose="02020603050405020304" pitchFamily="18" charset="0"/>
                <a:cs typeface="Times New Roman" panose="02020603050405020304" pitchFamily="18" charset="0"/>
              </a:rPr>
              <a:t>ie </a:t>
            </a:r>
            <a:r>
              <a:rPr lang="pl-PL" dirty="0">
                <a:solidFill>
                  <a:schemeClr val="tx1"/>
                </a:solidFill>
                <a:latin typeface="Times New Roman" panose="02020603050405020304" pitchFamily="18" charset="0"/>
                <a:cs typeface="Times New Roman" panose="02020603050405020304" pitchFamily="18" charset="0"/>
              </a:rPr>
              <a:t>skrzywiła się ani razu, pijąc podczas ceremonii nadania Orderu Uśmiechu sok </a:t>
            </a:r>
            <a:r>
              <a:rPr lang="pl-PL" dirty="0" smtClean="0">
                <a:solidFill>
                  <a:schemeClr val="tx1"/>
                </a:solidFill>
                <a:latin typeface="Times New Roman" panose="02020603050405020304" pitchFamily="18" charset="0"/>
                <a:cs typeface="Times New Roman" panose="02020603050405020304" pitchFamily="18" charset="0"/>
              </a:rPr>
              <a:t>                  z </a:t>
            </a:r>
            <a:r>
              <a:rPr lang="pl-PL" dirty="0">
                <a:solidFill>
                  <a:schemeClr val="tx1"/>
                </a:solidFill>
                <a:latin typeface="Times New Roman" panose="02020603050405020304" pitchFamily="18" charset="0"/>
                <a:cs typeface="Times New Roman" panose="02020603050405020304" pitchFamily="18" charset="0"/>
              </a:rPr>
              <a:t>cytryny: - To najsłodszy napój, który kiedykolwiek dane mi było spróbować - mówi.</a:t>
            </a:r>
            <a:endParaRPr lang="pl-PL" dirty="0">
              <a:solidFill>
                <a:schemeClr val="tx1"/>
              </a:solidFill>
              <a:latin typeface="Times New Roman" panose="02020603050405020304" pitchFamily="18" charset="0"/>
              <a:cs typeface="Times New Roman" panose="02020603050405020304" pitchFamily="18" charset="0"/>
            </a:endParaRPr>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12971" y="1319349"/>
            <a:ext cx="5094515" cy="4586151"/>
          </a:xfrm>
        </p:spPr>
      </p:pic>
    </p:spTree>
    <p:extLst>
      <p:ext uri="{BB962C8B-B14F-4D97-AF65-F5344CB8AC3E}">
        <p14:creationId xmlns:p14="http://schemas.microsoft.com/office/powerpoint/2010/main" val="722351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8800" dirty="0" err="1" smtClean="0"/>
              <a:t>OBECnie</a:t>
            </a:r>
            <a:r>
              <a:rPr lang="pl-PL" sz="8800" dirty="0" smtClean="0"/>
              <a:t> na liście KAWALERÓW </a:t>
            </a:r>
            <a:r>
              <a:rPr lang="pl-PL" sz="8800" smtClean="0"/>
              <a:t>ORDERU UMIECHU znajdują </a:t>
            </a:r>
            <a:r>
              <a:rPr lang="pl-PL" sz="8800" dirty="0" smtClean="0"/>
              <a:t>się 1043 osoby.</a:t>
            </a:r>
            <a:endParaRPr lang="pl-PL" sz="8800" dirty="0"/>
          </a:p>
        </p:txBody>
      </p:sp>
      <p:sp>
        <p:nvSpPr>
          <p:cNvPr id="3" name="Podtytuł 2"/>
          <p:cNvSpPr>
            <a:spLocks noGrp="1"/>
          </p:cNvSpPr>
          <p:nvPr>
            <p:ph type="subTitle" idx="1"/>
          </p:nvPr>
        </p:nvSpPr>
        <p:spPr>
          <a:xfrm>
            <a:off x="2215045" y="6139543"/>
            <a:ext cx="8045373" cy="581932"/>
          </a:xfrm>
        </p:spPr>
        <p:txBody>
          <a:bodyPr/>
          <a:lstStyle/>
          <a:p>
            <a:r>
              <a:rPr lang="pl-PL" dirty="0" smtClean="0"/>
              <a:t>  </a:t>
            </a:r>
            <a:endParaRPr lang="pl-PL" dirty="0"/>
          </a:p>
        </p:txBody>
      </p:sp>
    </p:spTree>
    <p:extLst>
      <p:ext uri="{BB962C8B-B14F-4D97-AF65-F5344CB8AC3E}">
        <p14:creationId xmlns:p14="http://schemas.microsoft.com/office/powerpoint/2010/main" val="259448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5BC08F3-E750-814F-BEB8-0D27C046B030}"/>
              </a:ext>
            </a:extLst>
          </p:cNvPr>
          <p:cNvSpPr>
            <a:spLocks noGrp="1"/>
          </p:cNvSpPr>
          <p:nvPr>
            <p:ph idx="1"/>
          </p:nvPr>
        </p:nvSpPr>
        <p:spPr>
          <a:xfrm>
            <a:off x="1251678" y="1000125"/>
            <a:ext cx="4363595" cy="4879467"/>
          </a:xfrm>
        </p:spPr>
        <p:txBody>
          <a:bodyPr>
            <a:normAutofit/>
          </a:bodyPr>
          <a:lstStyle/>
          <a:p>
            <a:pPr marL="0" indent="0">
              <a:lnSpc>
                <a:spcPct val="100000"/>
              </a:lnSpc>
              <a:buNone/>
            </a:pPr>
            <a:endParaRPr lang="pl-PL" sz="1700" dirty="0"/>
          </a:p>
          <a:p>
            <a:pPr lvl="0">
              <a:lnSpc>
                <a:spcPct val="150000"/>
              </a:lnSpc>
            </a:pPr>
            <a:r>
              <a:rPr lang="pl-PL" sz="1700" dirty="0">
                <a:solidFill>
                  <a:schemeClr val="tx1"/>
                </a:solidFill>
                <a:latin typeface="Times New Roman" panose="02020603050405020304" pitchFamily="18" charset="0"/>
                <a:cs typeface="Times New Roman" panose="02020603050405020304" pitchFamily="18" charset="0"/>
              </a:rPr>
              <a:t>Pewnego razu pisarka  Wanda Chotomska, autorka książeczek dla dzieci, która wymyślała historyjki z Jackiem i Agatką, spotkała się z chorymi dziećmi w  szpitalu rehabilitacyjnym w Konstancinie  pod  Warszawą. Kiedy zaczęli rozmawiać o różnych śmiesznych i zwariowanych przygodach Jacka i Agatki jeden z chłopców nagle powiedział, że on to by chętnie dał  Jacusiowi jakiś medal albo order.</a:t>
            </a:r>
          </a:p>
          <a:p>
            <a:pPr>
              <a:lnSpc>
                <a:spcPct val="100000"/>
              </a:lnSpc>
            </a:pPr>
            <a:endParaRPr lang="pl-PL" sz="1700" dirty="0"/>
          </a:p>
        </p:txBody>
      </p:sp>
      <p:pic>
        <p:nvPicPr>
          <p:cNvPr id="5" name="Obraz 4">
            <a:extLst>
              <a:ext uri="{FF2B5EF4-FFF2-40B4-BE49-F238E27FC236}">
                <a16:creationId xmlns:a16="http://schemas.microsoft.com/office/drawing/2014/main" id="{C51E8C19-77BE-664F-8EE1-9A1E6BAF437C}"/>
              </a:ext>
            </a:extLst>
          </p:cNvPr>
          <p:cNvPicPr>
            <a:picLocks noChangeAspect="1"/>
          </p:cNvPicPr>
          <p:nvPr/>
        </p:nvPicPr>
        <p:blipFill rotWithShape="1">
          <a:blip r:embed="rId2"/>
          <a:srcRect l="11084" r="22086" b="1"/>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311799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2">
            <a:extLst>
              <a:ext uri="{FF2B5EF4-FFF2-40B4-BE49-F238E27FC236}">
                <a16:creationId xmlns:a16="http://schemas.microsoft.com/office/drawing/2014/main" id="{F078F6BD-40DE-4382-9F04-992CBA67A91F}"/>
              </a:ext>
            </a:extLst>
          </p:cNvPr>
          <p:cNvGraphicFramePr>
            <a:graphicFrameLocks noGrp="1"/>
          </p:cNvGraphicFramePr>
          <p:nvPr>
            <p:ph idx="1"/>
            <p:extLst>
              <p:ext uri="{D42A27DB-BD31-4B8C-83A1-F6EECF244321}">
                <p14:modId xmlns:p14="http://schemas.microsoft.com/office/powerpoint/2010/main" val="3491895507"/>
              </p:ext>
            </p:extLst>
          </p:nvPr>
        </p:nvGraphicFramePr>
        <p:xfrm>
          <a:off x="1421495" y="902043"/>
          <a:ext cx="10178322" cy="4977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65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A390CD2-5D8F-8449-B7B2-BAD3DD959907}"/>
              </a:ext>
            </a:extLst>
          </p:cNvPr>
          <p:cNvSpPr>
            <a:spLocks noGrp="1"/>
          </p:cNvSpPr>
          <p:nvPr>
            <p:ph idx="1"/>
          </p:nvPr>
        </p:nvSpPr>
        <p:spPr>
          <a:xfrm>
            <a:off x="1251678" y="645105"/>
            <a:ext cx="4363595" cy="5234487"/>
          </a:xfrm>
        </p:spPr>
        <p:txBody>
          <a:bodyPr>
            <a:normAutofit/>
          </a:bodyPr>
          <a:lstStyle/>
          <a:p>
            <a:endParaRPr lang="pl-PL" dirty="0">
              <a:solidFill>
                <a:schemeClr val="tx1"/>
              </a:solidFill>
            </a:endParaRPr>
          </a:p>
          <a:p>
            <a:pPr>
              <a:lnSpc>
                <a:spcPct val="150000"/>
              </a:lnSpc>
            </a:pPr>
            <a:r>
              <a:rPr lang="pl-PL" dirty="0">
                <a:solidFill>
                  <a:schemeClr val="tx1"/>
                </a:solidFill>
                <a:latin typeface="Times New Roman" panose="02020603050405020304" pitchFamily="18" charset="0"/>
                <a:cs typeface="Times New Roman" panose="02020603050405020304" pitchFamily="18" charset="0"/>
              </a:rPr>
              <a:t>Pod przewodnictwem wybitnego rysownika Szymona Kobylińskiego, zdecydowano, że projekt  9-letniej Ewy Chrobak z Głuchołaz posłuży za wzór orderu. Od talerzyka i szklanki odrysowała słońce, do którego ręcznie dorysowała nierówne promienie.  I właśnie to słoneczko jest  do dziś na Orderze Uśmiechu. </a:t>
            </a:r>
          </a:p>
        </p:txBody>
      </p:sp>
      <p:pic>
        <p:nvPicPr>
          <p:cNvPr id="7" name="Obraz 6" descr="Brak dostępnego opisu zdjęcia.">
            <a:extLst>
              <a:ext uri="{FF2B5EF4-FFF2-40B4-BE49-F238E27FC236}">
                <a16:creationId xmlns:a16="http://schemas.microsoft.com/office/drawing/2014/main" id="{7EBF9C9F-611A-5F4A-AC7B-4ED1B17AD841}"/>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rot="21600000">
            <a:off x="6490901" y="645106"/>
            <a:ext cx="4391327" cy="5594047"/>
          </a:xfrm>
          <a:prstGeom prst="rect">
            <a:avLst/>
          </a:prstGeom>
          <a:noFill/>
        </p:spPr>
      </p:pic>
    </p:spTree>
    <p:extLst>
      <p:ext uri="{BB962C8B-B14F-4D97-AF65-F5344CB8AC3E}">
        <p14:creationId xmlns:p14="http://schemas.microsoft.com/office/powerpoint/2010/main" val="290999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95E57A7-1203-1741-8F47-7B96941F6194}"/>
              </a:ext>
            </a:extLst>
          </p:cNvPr>
          <p:cNvSpPr>
            <a:spLocks noGrp="1"/>
          </p:cNvSpPr>
          <p:nvPr>
            <p:ph idx="1"/>
          </p:nvPr>
        </p:nvSpPr>
        <p:spPr>
          <a:xfrm>
            <a:off x="761996" y="671513"/>
            <a:ext cx="10668004" cy="4554283"/>
          </a:xfrm>
        </p:spPr>
        <p:txBody>
          <a:bodyPr>
            <a:normAutofit/>
          </a:bodyPr>
          <a:lstStyle/>
          <a:p>
            <a:pPr marL="0" indent="0">
              <a:buNone/>
            </a:pPr>
            <a:r>
              <a:rPr lang="pl-PL" sz="2400" dirty="0"/>
              <a:t> </a:t>
            </a:r>
          </a:p>
          <a:p>
            <a:pPr lvl="0">
              <a:lnSpc>
                <a:spcPct val="150000"/>
              </a:lnSpc>
            </a:pPr>
            <a:r>
              <a:rPr lang="pl-PL" sz="2400" dirty="0">
                <a:solidFill>
                  <a:schemeClr val="tx1"/>
                </a:solidFill>
                <a:latin typeface="Times New Roman" panose="02020603050405020304" pitchFamily="18" charset="0"/>
                <a:cs typeface="Times New Roman" panose="02020603050405020304" pitchFamily="18" charset="0"/>
              </a:rPr>
              <a:t>Powołano więc Kapitułę Orderu Uśmiechu której przewodniczącą została  uwielbiana przez dzieci pisarka Ewa Szelburg – Zarembina. Jesieni 1968 roku odbyło się posiedzenie Kapituły, na którym  w imieniu dzieci przyznano po raz pierwszy to odznaczenie.  Wyróżnionym nim osobom przysługiwał tytuł Kawaler Orderu  Uśmiechu.   Kawalerem z  legitymacją  numer 1 został  prof. dr Wiktor </a:t>
            </a:r>
            <a:r>
              <a:rPr lang="pl-PL" sz="2400" dirty="0" err="1">
                <a:solidFill>
                  <a:schemeClr val="tx1"/>
                </a:solidFill>
                <a:latin typeface="Times New Roman" panose="02020603050405020304" pitchFamily="18" charset="0"/>
                <a:cs typeface="Times New Roman" panose="02020603050405020304" pitchFamily="18" charset="0"/>
              </a:rPr>
              <a:t>Dega</a:t>
            </a:r>
            <a:r>
              <a:rPr lang="pl-PL" sz="2400" dirty="0">
                <a:solidFill>
                  <a:schemeClr val="tx1"/>
                </a:solidFill>
                <a:latin typeface="Times New Roman" panose="02020603050405020304" pitchFamily="18" charset="0"/>
                <a:cs typeface="Times New Roman" panose="02020603050405020304" pitchFamily="18" charset="0"/>
              </a:rPr>
              <a:t>, światowej sławy chirurg ortopeda z  Poznania, któremu tysiące dzieci zawdzięczały zdrowie, a nieraz i życie.</a:t>
            </a:r>
          </a:p>
          <a:p>
            <a:endParaRPr lang="pl-PL" sz="24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5062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B3D315-2706-4149-873C-331EDFAFE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FC85AB2-B10F-5F45-8BF2-54742871CEC7}"/>
              </a:ext>
            </a:extLst>
          </p:cNvPr>
          <p:cNvSpPr>
            <a:spLocks noGrp="1"/>
          </p:cNvSpPr>
          <p:nvPr>
            <p:ph type="title"/>
          </p:nvPr>
        </p:nvSpPr>
        <p:spPr>
          <a:xfrm>
            <a:off x="1251678" y="949642"/>
            <a:ext cx="4882422" cy="1492132"/>
          </a:xfrm>
        </p:spPr>
        <p:txBody>
          <a:bodyPr>
            <a:noAutofit/>
          </a:bodyPr>
          <a:lstStyle/>
          <a:p>
            <a:r>
              <a:rPr lang="pl-PL" sz="3200" dirty="0"/>
              <a:t>Od kiedy order uśmiechu jest międzynarodowym odznaczeniem?</a:t>
            </a:r>
          </a:p>
        </p:txBody>
      </p:sp>
      <p:sp>
        <p:nvSpPr>
          <p:cNvPr id="12" name="Rectangle 11">
            <a:extLst>
              <a:ext uri="{FF2B5EF4-FFF2-40B4-BE49-F238E27FC236}">
                <a16:creationId xmlns:a16="http://schemas.microsoft.com/office/drawing/2014/main" id="{8D04E398-086D-467C-B390-9F9079FA7A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C9B5B5F4-5B8E-D346-B7ED-E5BFFE5484BD}"/>
              </a:ext>
            </a:extLst>
          </p:cNvPr>
          <p:cNvSpPr>
            <a:spLocks noGrp="1"/>
          </p:cNvSpPr>
          <p:nvPr>
            <p:ph idx="1"/>
          </p:nvPr>
        </p:nvSpPr>
        <p:spPr>
          <a:xfrm>
            <a:off x="1251678" y="2873828"/>
            <a:ext cx="4964065" cy="3005763"/>
          </a:xfrm>
        </p:spPr>
        <p:txBody>
          <a:bodyPr>
            <a:normAutofit fontScale="92500"/>
          </a:bodyPr>
          <a:lstStyle/>
          <a:p>
            <a:pPr>
              <a:lnSpc>
                <a:spcPct val="150000"/>
              </a:lnSpc>
            </a:pPr>
            <a:r>
              <a:rPr lang="pl-PL" dirty="0">
                <a:solidFill>
                  <a:schemeClr val="tx1"/>
                </a:solidFill>
                <a:latin typeface="Times New Roman" panose="02020603050405020304" pitchFamily="18" charset="0"/>
                <a:cs typeface="Times New Roman" panose="02020603050405020304" pitchFamily="18" charset="0"/>
              </a:rPr>
              <a:t>Rok 1979 ogłoszony przez ONZ Międzynarodowym Rokiem Dziecka</a:t>
            </a:r>
            <a:r>
              <a:rPr lang="pl-PL" dirty="0" smtClean="0">
                <a:solidFill>
                  <a:schemeClr val="tx1"/>
                </a:solidFill>
                <a:latin typeface="Times New Roman" panose="02020603050405020304" pitchFamily="18" charset="0"/>
                <a:cs typeface="Times New Roman" panose="02020603050405020304" pitchFamily="18" charset="0"/>
              </a:rPr>
              <a:t>,                  </a:t>
            </a:r>
            <a:r>
              <a:rPr lang="pl-PL" dirty="0">
                <a:solidFill>
                  <a:schemeClr val="tx1"/>
                </a:solidFill>
                <a:latin typeface="Times New Roman" panose="02020603050405020304" pitchFamily="18" charset="0"/>
                <a:cs typeface="Times New Roman" panose="02020603050405020304" pitchFamily="18" charset="0"/>
              </a:rPr>
              <a:t>a Sekretarz Generalny ONZ Kurt Waldheim nadał Orderowi Uśmiechu rangę międzynarodową. Od tej pory Kapituła Orderu Uśmiechu stała się międzynarodowa.</a:t>
            </a:r>
          </a:p>
          <a:p>
            <a:endParaRPr lang="pl-PL" dirty="0">
              <a:solidFill>
                <a:schemeClr val="tx1">
                  <a:lumMod val="85000"/>
                  <a:lumOff val="15000"/>
                </a:schemeClr>
              </a:solidFill>
            </a:endParaRPr>
          </a:p>
        </p:txBody>
      </p:sp>
      <p:sp>
        <p:nvSpPr>
          <p:cNvPr id="14"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5" name="Obraz 4">
            <a:extLst>
              <a:ext uri="{FF2B5EF4-FFF2-40B4-BE49-F238E27FC236}">
                <a16:creationId xmlns:a16="http://schemas.microsoft.com/office/drawing/2014/main" id="{B353CD11-C891-5640-9E90-36181D74265F}"/>
              </a:ext>
            </a:extLst>
          </p:cNvPr>
          <p:cNvPicPr>
            <a:picLocks noChangeAspect="1"/>
          </p:cNvPicPr>
          <p:nvPr/>
        </p:nvPicPr>
        <p:blipFill>
          <a:blip r:embed="rId2"/>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1162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B3D315-2706-4149-873C-331EDFAFE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D70EA6A-3C68-794F-A72C-B15DFDED6EBB}"/>
              </a:ext>
            </a:extLst>
          </p:cNvPr>
          <p:cNvSpPr>
            <a:spLocks noGrp="1"/>
          </p:cNvSpPr>
          <p:nvPr>
            <p:ph type="title"/>
          </p:nvPr>
        </p:nvSpPr>
        <p:spPr>
          <a:xfrm>
            <a:off x="1251678" y="949642"/>
            <a:ext cx="4882422" cy="1492132"/>
          </a:xfrm>
        </p:spPr>
        <p:txBody>
          <a:bodyPr>
            <a:normAutofit/>
          </a:bodyPr>
          <a:lstStyle/>
          <a:p>
            <a:r>
              <a:rPr lang="pl-PL" sz="3200" dirty="0"/>
              <a:t>Kiedy i przez kogo przyznawane są ordery uśmiechu?</a:t>
            </a:r>
          </a:p>
        </p:txBody>
      </p:sp>
      <p:sp>
        <p:nvSpPr>
          <p:cNvPr id="12" name="Rectangle 11">
            <a:extLst>
              <a:ext uri="{FF2B5EF4-FFF2-40B4-BE49-F238E27FC236}">
                <a16:creationId xmlns:a16="http://schemas.microsoft.com/office/drawing/2014/main" id="{8D04E398-086D-467C-B390-9F9079FA7A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05A752CA-E7CB-AF4E-9E56-040A401F45EC}"/>
              </a:ext>
            </a:extLst>
          </p:cNvPr>
          <p:cNvSpPr>
            <a:spLocks noGrp="1"/>
          </p:cNvSpPr>
          <p:nvPr>
            <p:ph idx="1"/>
          </p:nvPr>
        </p:nvSpPr>
        <p:spPr>
          <a:xfrm>
            <a:off x="1251678" y="2667000"/>
            <a:ext cx="4964065" cy="3212592"/>
          </a:xfrm>
        </p:spPr>
        <p:txBody>
          <a:bodyPr>
            <a:normAutofit fontScale="77500" lnSpcReduction="20000"/>
          </a:bodyPr>
          <a:lstStyle/>
          <a:p>
            <a:pPr>
              <a:lnSpc>
                <a:spcPct val="150000"/>
              </a:lnSpc>
            </a:pPr>
            <a:r>
              <a:rPr lang="pl-PL" sz="2100" dirty="0">
                <a:solidFill>
                  <a:schemeClr val="tx1"/>
                </a:solidFill>
                <a:latin typeface="Times New Roman" panose="02020603050405020304" pitchFamily="18" charset="0"/>
                <a:cs typeface="Times New Roman" panose="02020603050405020304" pitchFamily="18" charset="0"/>
              </a:rPr>
              <a:t>Order przyznawany jest dwa razy do roku - pierwszego dnia wiosny i ostatniego dnia lata. Większość 60-osobowej kapituły stanowią Polacy, są w niej jednak przedstawiciele Argentyny, Armenii, Australii, Białorusi, Belgii, Czech, Francji, Gruzji, Izraela, Japonii, Kanady, Litwy, Niemiec, Rosji, Rumunii, Serbii, Tunezji, Ukrainy, USA, Węgier, Wielkiej Brytanii i Włoch.</a:t>
            </a:r>
          </a:p>
          <a:p>
            <a:endParaRPr lang="pl-PL" dirty="0">
              <a:solidFill>
                <a:schemeClr val="tx1">
                  <a:lumMod val="85000"/>
                  <a:lumOff val="15000"/>
                </a:schemeClr>
              </a:solidFill>
            </a:endParaRPr>
          </a:p>
        </p:txBody>
      </p:sp>
      <p:sp>
        <p:nvSpPr>
          <p:cNvPr id="14"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5" name="Obraz 4">
            <a:extLst>
              <a:ext uri="{FF2B5EF4-FFF2-40B4-BE49-F238E27FC236}">
                <a16:creationId xmlns:a16="http://schemas.microsoft.com/office/drawing/2014/main" id="{3D143A8C-7FEA-D749-8B05-0991864EFC47}"/>
              </a:ext>
            </a:extLst>
          </p:cNvPr>
          <p:cNvPicPr>
            <a:picLocks noChangeAspect="1"/>
          </p:cNvPicPr>
          <p:nvPr/>
        </p:nvPicPr>
        <p:blipFill>
          <a:blip r:embed="rId2"/>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752603594"/>
      </p:ext>
    </p:extLst>
  </p:cSld>
  <p:clrMapOvr>
    <a:masterClrMapping/>
  </p:clrMapOvr>
</p:sld>
</file>

<file path=ppt/theme/theme1.xml><?xml version="1.0" encoding="utf-8"?>
<a:theme xmlns:a="http://schemas.openxmlformats.org/drawingml/2006/main" name="Znaczek">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131</TotalTime>
  <Words>1585</Words>
  <Application>Microsoft Office PowerPoint</Application>
  <PresentationFormat>Panoramiczny</PresentationFormat>
  <Paragraphs>72</Paragraphs>
  <Slides>31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31</vt:i4>
      </vt:variant>
    </vt:vector>
  </HeadingPairs>
  <TitlesOfParts>
    <vt:vector size="36" baseType="lpstr">
      <vt:lpstr>Arial</vt:lpstr>
      <vt:lpstr>Gill Sans MT</vt:lpstr>
      <vt:lpstr>Impact</vt:lpstr>
      <vt:lpstr>Times New Roman</vt:lpstr>
      <vt:lpstr>Znaczek</vt:lpstr>
      <vt:lpstr>Kawalerowie orderu uśmiechu - KANDYDAT Nauczycieli                 i pracowników na PATRONA publicznej SZKOŁY podstawowej nr 16 w Kędzierzynie-koźlu </vt:lpstr>
      <vt:lpstr>Co to jest order uśmiechu?</vt:lpstr>
      <vt:lpstr>KTO I KIEDY WYMYŚLIŁ ORDER UŚMIECHU?</vt:lpstr>
      <vt:lpstr>Prezentacja programu PowerPoint</vt:lpstr>
      <vt:lpstr>Prezentacja programu PowerPoint</vt:lpstr>
      <vt:lpstr>Prezentacja programu PowerPoint</vt:lpstr>
      <vt:lpstr>Prezentacja programu PowerPoint</vt:lpstr>
      <vt:lpstr>Od kiedy order uśmiechu jest międzynarodowym odznaczeniem?</vt:lpstr>
      <vt:lpstr>Kiedy i przez kogo przyznawane są ordery uśmiechu?</vt:lpstr>
      <vt:lpstr>Kto obecnie stoi na czele Międzynarodowej Kapituły Orderu Uśmiechu? </vt:lpstr>
      <vt:lpstr>Jak wygląda pasowanie na Kawalera Orderu Uśmiechu? </vt:lpstr>
      <vt:lpstr>21 września Światowy Dzień Orderu Uśmiechu </vt:lpstr>
      <vt:lpstr>Twórcy literatury dla dzieci                       i młodzieży</vt:lpstr>
      <vt:lpstr>Arkady fiedler</vt:lpstr>
      <vt:lpstr>Prezentacja programu PowerPoint</vt:lpstr>
      <vt:lpstr>Prezentacja programu PowerPoint</vt:lpstr>
      <vt:lpstr>Prezentacja programu PowerPoint</vt:lpstr>
      <vt:lpstr>Joanna kulmowa</vt:lpstr>
      <vt:lpstr>Prezentacja programu PowerPoint</vt:lpstr>
      <vt:lpstr>Małgorzata MUSIEROWICZ </vt:lpstr>
      <vt:lpstr>Prezentacja programu PowerPoint</vt:lpstr>
      <vt:lpstr>Prezentacja programu PowerPoint</vt:lpstr>
      <vt:lpstr>Ksiądz jan twardowski</vt:lpstr>
      <vt:lpstr>Prezentacja programu PowerPoint</vt:lpstr>
      <vt:lpstr>Prezentacja programu PowerPoint</vt:lpstr>
      <vt:lpstr>Papież jan Paweł ii- przyjaciel dzieci i młodzieży</vt:lpstr>
      <vt:lpstr>Kędzierzyńscy kawalerowie orderu uśmiechu</vt:lpstr>
      <vt:lpstr>Robert Węgrzyk</vt:lpstr>
      <vt:lpstr>Leon piecuch</vt:lpstr>
      <vt:lpstr>Stanisława  Ścigacz</vt:lpstr>
      <vt:lpstr>OBECnie na liście KAWALERÓW ORDERU UMIECHU znajdują się 1043 osoby.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Kawalerowie ordeu uśmiechu - KANDYDAT Nauczycieli i pracowników szkoły na PATRONA publicznej SZKOŁY podstawowej nr 16w Kędzierzynie-koźlu</dc:title>
  <dc:creator>Bartosz Różański</dc:creator>
  <cp:lastModifiedBy>uczeń</cp:lastModifiedBy>
  <cp:revision>15</cp:revision>
  <dcterms:created xsi:type="dcterms:W3CDTF">2021-04-06T09:29:47Z</dcterms:created>
  <dcterms:modified xsi:type="dcterms:W3CDTF">2021-04-06T13:22:59Z</dcterms:modified>
</cp:coreProperties>
</file>